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276" r:id="rId4"/>
    <p:sldId id="307" r:id="rId5"/>
    <p:sldId id="305" r:id="rId6"/>
    <p:sldId id="309" r:id="rId7"/>
    <p:sldId id="310" r:id="rId8"/>
    <p:sldId id="306" r:id="rId9"/>
    <p:sldId id="308" r:id="rId10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6BF1-04CF-F8FE-2DB0-027013C01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961B05E-2AB7-D9FA-1A32-8F34F3608F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D3822CB-C224-90B3-369C-B698462B4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C7A293-F9A3-FD7A-CC4A-600BBCFF75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69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5F500-09C8-018A-CDA0-FE089D57E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D2BB245-7BAE-9AE9-22D1-2B8A61B3B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F750953-F036-DFF1-A091-E5BC1A73D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25A861-5BFA-72A7-9571-B3F27497C9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895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652565" y="4438651"/>
            <a:ext cx="3686175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s-ES" b="1" dirty="0"/>
              <a:t>DOCUMENTO DE CAMBIO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 </a:t>
            </a:r>
            <a:r>
              <a:rPr b="1" dirty="0"/>
              <a:t>PFGM302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/>
              <a:t>Monitor de caudal digital</a:t>
            </a:r>
            <a:endParaRPr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4338" y="1900224"/>
            <a:ext cx="4845505" cy="46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Característica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El nuevo monitor con 3 campos de </a:t>
            </a:r>
            <a:r>
              <a:rPr dirty="0" err="1"/>
              <a:t>visualización</a:t>
            </a:r>
            <a:r>
              <a:rPr dirty="0"/>
              <a:t> PFGM302 </a:t>
            </a:r>
            <a:r>
              <a:rPr dirty="0" err="1"/>
              <a:t>permite</a:t>
            </a:r>
            <a:r>
              <a:rPr dirty="0"/>
              <a:t> </a:t>
            </a:r>
            <a:r>
              <a:rPr dirty="0" err="1"/>
              <a:t>visualizar</a:t>
            </a:r>
            <a:r>
              <a:rPr dirty="0"/>
              <a:t> tanto la </a:t>
            </a:r>
            <a:r>
              <a:rPr dirty="0" err="1"/>
              <a:t>tensión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caudal</a:t>
            </a: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Beneficio</a:t>
            </a:r>
            <a:r>
              <a:rPr dirty="0"/>
              <a:t> para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cliente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Fácil</a:t>
            </a:r>
            <a:r>
              <a:rPr dirty="0"/>
              <a:t> </a:t>
            </a:r>
            <a:r>
              <a:rPr dirty="0" err="1"/>
              <a:t>visualización</a:t>
            </a:r>
            <a:r>
              <a:rPr dirty="0"/>
              <a:t> del caudal </a:t>
            </a:r>
            <a:r>
              <a:rPr dirty="0" err="1"/>
              <a:t>medido</a:t>
            </a:r>
            <a:r>
              <a:rPr dirty="0"/>
              <a:t> </a:t>
            </a:r>
            <a:r>
              <a:rPr dirty="0" err="1"/>
              <a:t>desde</a:t>
            </a:r>
            <a:r>
              <a:rPr dirty="0"/>
              <a:t> </a:t>
            </a:r>
            <a:r>
              <a:rPr dirty="0" err="1"/>
              <a:t>ubicaciones</a:t>
            </a:r>
            <a:r>
              <a:rPr dirty="0"/>
              <a:t> </a:t>
            </a:r>
            <a:r>
              <a:rPr dirty="0" err="1"/>
              <a:t>remotas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715967" y="418711"/>
            <a:ext cx="657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Características</a:t>
            </a:r>
            <a:r>
              <a:rPr dirty="0"/>
              <a:t> </a:t>
            </a:r>
            <a:r>
              <a:rPr dirty="0" err="1"/>
              <a:t>mejoradas</a:t>
            </a:r>
            <a:r>
              <a:rPr dirty="0"/>
              <a:t> y </a:t>
            </a:r>
            <a:r>
              <a:rPr dirty="0" err="1"/>
              <a:t>beneficios</a:t>
            </a:r>
            <a:r>
              <a:rPr dirty="0"/>
              <a:t> </a:t>
            </a:r>
            <a:r>
              <a:rPr dirty="0" err="1"/>
              <a:t>relacionados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1185" y="2163996"/>
            <a:ext cx="2438920" cy="23468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1153" y="2262420"/>
            <a:ext cx="2634313" cy="24419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015575" y="2061783"/>
            <a:ext cx="10424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Actual</a:t>
            </a:r>
            <a:endParaRPr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Nuevo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136" y="4860429"/>
            <a:ext cx="8448418" cy="255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Salida digital NPN y PNP conmutable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Permite reducir el número de productos en stock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Característica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Salida de tensión analógica de 0 a 10 V y salida de corriente analógica de 4 a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Flexibilidad en la conectividad de la instalación en función de los requisitos de la aplicación, como la inmunidad frente al ruido, la resolución deseada y la complejidad del cableado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015574" y="418711"/>
            <a:ext cx="72763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Características</a:t>
            </a:r>
            <a:r>
              <a:rPr dirty="0"/>
              <a:t> </a:t>
            </a:r>
            <a:r>
              <a:rPr dirty="0" err="1"/>
              <a:t>mejoradas</a:t>
            </a:r>
            <a:r>
              <a:rPr dirty="0"/>
              <a:t> y </a:t>
            </a:r>
            <a:r>
              <a:rPr dirty="0" err="1"/>
              <a:t>beneficios</a:t>
            </a:r>
            <a:r>
              <a:rPr dirty="0"/>
              <a:t> </a:t>
            </a:r>
            <a:r>
              <a:rPr dirty="0" err="1"/>
              <a:t>relacionados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339234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Especificaciones estándar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44374"/>
              </p:ext>
            </p:extLst>
          </p:nvPr>
        </p:nvGraphicFramePr>
        <p:xfrm>
          <a:off x="165370" y="701894"/>
          <a:ext cx="10375167" cy="641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5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Imagen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 de alimentación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24 VDC ±10 %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a 24 VDC ± 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Consumo de corriente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 máx.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mA máx.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 eléctrica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 de polaridad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 de polaridad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Precisión del indicador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 Unidad mínima de display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 Unidad mínima de display (a temperatura ambiente, temperatura constante de 25 ºC)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Precisión de la salida analógica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±1 % fondo de escala máxima (relativa al valor visualizado)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 (a temperatura ambiente, temperatura constante de 25 ºC)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Repetitividad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Salida digital: ±0,1 % fondo de escala máxima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Salida analógica: ±0,3 % fondo de escala máxima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±0,1 % fondo de escala Unidad mín. de display,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Salida analógica de 0,3 % fondo de escala máxima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Características de temperatura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 máxima (referencia 25 ºC)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fondo de escala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(a temperatura ambiente de 0 a 50 ºC, 25 ºC estándar)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de salida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salidas de colector abierto NPN o PNP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Selección de salida de colector abierto NPN o PNP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salida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histéresis, modo de ventana comparativa,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salida acumulada, modo de salida de impulsos acumulados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histéresis, modo de ventana comparativa, modo de salida acumulada o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salida de impulsos acumulados, modo de salida de error o modo de salida digital OFF.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Operación de conmutación</a:t>
                      </a:r>
                      <a:endParaRPr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Selecciona entre salida normal o salida inversa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Selecciona entre salida normal o salida inversa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Corriente de carga máx.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 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 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 aplicada máx.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VDC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VDC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Caída de tensión interna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 V máx. (a corriente de carga: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Salida NPN: 1,0 V </a:t>
                      </a:r>
                      <a:r>
                        <a:rPr dirty="0" err="1"/>
                        <a:t>máx</a:t>
                      </a:r>
                      <a:r>
                        <a:rPr dirty="0"/>
                        <a:t>. (a </a:t>
                      </a:r>
                      <a:r>
                        <a:rPr dirty="0" err="1"/>
                        <a:t>corriente</a:t>
                      </a:r>
                      <a:r>
                        <a:rPr dirty="0"/>
                        <a:t> de carga de 80 mA)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Salida PNP: 1,5 V </a:t>
                      </a:r>
                      <a:r>
                        <a:rPr dirty="0" err="1"/>
                        <a:t>máx</a:t>
                      </a:r>
                      <a:r>
                        <a:rPr dirty="0"/>
                        <a:t>. (a </a:t>
                      </a:r>
                      <a:r>
                        <a:rPr dirty="0" err="1"/>
                        <a:t>corriente</a:t>
                      </a:r>
                      <a:r>
                        <a:rPr dirty="0"/>
                        <a:t> de carga de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285708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Diferentes especificaciones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5289" y="1036011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1036011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AFD70-79DA-E8D6-4E00-A70B8373C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375E9F18-8C75-80BA-02D5-10899A47B7C0}"/>
              </a:ext>
            </a:extLst>
          </p:cNvPr>
          <p:cNvSpPr txBox="1"/>
          <p:nvPr/>
        </p:nvSpPr>
        <p:spPr>
          <a:xfrm>
            <a:off x="1054394" y="148045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Especificaciones estándar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713ACE-634E-76CB-B148-BAA543F6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656124-31ED-ACF7-4D4E-06951B1D2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24215"/>
              </p:ext>
            </p:extLst>
          </p:nvPr>
        </p:nvGraphicFramePr>
        <p:xfrm>
          <a:off x="83127" y="510705"/>
          <a:ext cx="10608685" cy="663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6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Imagen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Tiempo de respuesta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Selecciona de 0, 0,05 a 0,10 s (incremento de 0,01 s), 0,1 a 1,0 s (incremento de 0,1 s), 1 a 10 s (incremento de 1 s), 20 s, 30 s, 40 s, 50 s o 60 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Tiempo de respuesta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ms (se puede seleccionar 10 ms, 50 ms, 0,5 s, 1 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ms máximo (Valor sin filtro digital (a 0 ms))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Histéresis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 frente a cortocircuitos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 frente a cortocircuitos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Modelo de salida analógica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Entrada de tensión: 1 a 5 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Entrada de corriente: 4 a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Entrada de tensión: 1 a 5 V (0~10 V seleccionable, únicamente cuando la tensión de alimentación es 24 VDC)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Entrada de corriente: 4 a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Impedancia, salida de tensión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Impedancia de salida: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Impedancia de salida: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Impedancia, salida de corriente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Impedancia máx. de carga: 600 Ω (24 VDC)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Impedancia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máxima</a:t>
                      </a:r>
                      <a:r>
                        <a:rPr spc="-100" baseline="0" dirty="0"/>
                        <a:t> de carga: 300 Ω (a </a:t>
                      </a:r>
                      <a:r>
                        <a:rPr spc="-100" baseline="0" dirty="0" err="1"/>
                        <a:t>tensión</a:t>
                      </a:r>
                      <a:r>
                        <a:rPr spc="-100" baseline="0" dirty="0"/>
                        <a:t> de </a:t>
                      </a:r>
                      <a:r>
                        <a:rPr spc="-100" baseline="0" dirty="0" err="1"/>
                        <a:t>alimentación</a:t>
                      </a:r>
                      <a:r>
                        <a:rPr spc="-100" baseline="0" dirty="0"/>
                        <a:t> de 12 V), 600 Ω (a </a:t>
                      </a:r>
                      <a:r>
                        <a:rPr spc="-100" baseline="0" dirty="0" err="1"/>
                        <a:t>tensión</a:t>
                      </a:r>
                      <a:r>
                        <a:rPr spc="-100" baseline="0" dirty="0"/>
                        <a:t> de </a:t>
                      </a:r>
                      <a:r>
                        <a:rPr spc="-100" baseline="0" dirty="0" err="1"/>
                        <a:t>alimentación</a:t>
                      </a:r>
                      <a:r>
                        <a:rPr spc="-100" baseline="0" dirty="0"/>
                        <a:t> de 24 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Tiempo de respuesta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 s (100 ms)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ms máximo (Valor sin filtro digital (a 0 ms))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Especificación de entrada externa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Entrada sin </a:t>
                      </a:r>
                      <a:r>
                        <a:rPr dirty="0" err="1"/>
                        <a:t>tensión</a:t>
                      </a:r>
                      <a:r>
                        <a:rPr dirty="0"/>
                        <a:t> (detector Reed o de </a:t>
                      </a:r>
                      <a:r>
                        <a:rPr dirty="0" err="1"/>
                        <a:t>estado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sólido</a:t>
                      </a:r>
                      <a:r>
                        <a:rPr dirty="0"/>
                        <a:t>), 30 </a:t>
                      </a:r>
                      <a:r>
                        <a:rPr dirty="0" err="1"/>
                        <a:t>ms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mínimo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Tensión de entrada: 0,4 V o menos (Reed o estado sólido), Tiempo de entrada: 30 ms o más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entrada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Reinicio externo del caudal acumulado, autodiagnóstico y autodiagnóstico a cero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Reinicio externo de caudal acumulado o valor superior/inferior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de entrada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Entrada de </a:t>
                      </a:r>
                      <a:r>
                        <a:rPr spc="-100" baseline="0" dirty="0" err="1"/>
                        <a:t>tensión</a:t>
                      </a:r>
                      <a:r>
                        <a:rPr spc="-100" baseline="0" dirty="0"/>
                        <a:t>: 1 a 5 VDC (</a:t>
                      </a:r>
                      <a:r>
                        <a:rPr spc="-100" baseline="0" dirty="0" err="1"/>
                        <a:t>Impedancia</a:t>
                      </a:r>
                      <a:r>
                        <a:rPr spc="-100" baseline="0" dirty="0"/>
                        <a:t> de entrada: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Entrada de </a:t>
                      </a:r>
                      <a:r>
                        <a:rPr spc="-100" baseline="0" dirty="0" err="1"/>
                        <a:t>corriente</a:t>
                      </a:r>
                      <a:r>
                        <a:rPr spc="-100" baseline="0" dirty="0"/>
                        <a:t>: 4 a 20 mA (</a:t>
                      </a:r>
                      <a:r>
                        <a:rPr spc="-100" baseline="0" dirty="0" err="1"/>
                        <a:t>Impedancia</a:t>
                      </a:r>
                      <a:r>
                        <a:rPr spc="-100" baseline="0" dirty="0"/>
                        <a:t> de entrada: 240 Ω)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Entrada de </a:t>
                      </a:r>
                      <a:r>
                        <a:rPr spc="-100" baseline="0" dirty="0" err="1"/>
                        <a:t>tensión</a:t>
                      </a:r>
                      <a:r>
                        <a:rPr spc="-100" baseline="0" dirty="0"/>
                        <a:t>: 1 a 5 VDC (</a:t>
                      </a:r>
                      <a:r>
                        <a:rPr spc="-100" baseline="0" dirty="0" err="1"/>
                        <a:t>Impedancia</a:t>
                      </a:r>
                      <a:r>
                        <a:rPr spc="-100" baseline="0" dirty="0"/>
                        <a:t> de entrada: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Entrada de </a:t>
                      </a:r>
                      <a:r>
                        <a:rPr spc="-100" baseline="0" dirty="0" err="1"/>
                        <a:t>corriente</a:t>
                      </a:r>
                      <a:r>
                        <a:rPr spc="-100" baseline="0" dirty="0"/>
                        <a:t>: 4 a 20 mA (</a:t>
                      </a:r>
                      <a:r>
                        <a:rPr spc="-100" baseline="0" dirty="0" err="1"/>
                        <a:t>Impedancia</a:t>
                      </a:r>
                      <a:r>
                        <a:rPr spc="-100" baseline="0" dirty="0"/>
                        <a:t> de entrada: 51 Ω) (0 l/min a valor </a:t>
                      </a:r>
                      <a:r>
                        <a:rPr spc="-100" baseline="0" dirty="0" err="1"/>
                        <a:t>máx</a:t>
                      </a:r>
                      <a:r>
                        <a:rPr spc="-100" baseline="0" dirty="0"/>
                        <a:t>. del caudal nominal)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de conexión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Protección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frente</a:t>
                      </a:r>
                      <a:r>
                        <a:rPr dirty="0"/>
                        <a:t> a </a:t>
                      </a:r>
                      <a:r>
                        <a:rPr dirty="0" err="1"/>
                        <a:t>sobretensiones</a:t>
                      </a:r>
                      <a:r>
                        <a:rPr dirty="0"/>
                        <a:t> (hasta 26,4 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1E7847EF-AC4A-A590-9A0F-E8B532BED630}"/>
              </a:ext>
            </a:extLst>
          </p:cNvPr>
          <p:cNvSpPr txBox="1"/>
          <p:nvPr/>
        </p:nvSpPr>
        <p:spPr>
          <a:xfrm>
            <a:off x="5245445" y="4463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715B0F29-83C9-862A-BE3A-648B9BC9D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Diferentes especificaciones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5D442A6-2F51-FC03-B442-886B30511E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707C4F-956D-EC02-8F00-DB5891DE4E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5238" y="855231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D83604D-5C31-F44A-6BC9-0F33762C6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853133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2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17971-853A-1D8E-0271-47CE530DB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7698B99-B136-A1ED-E155-E907BB801CF7}"/>
              </a:ext>
            </a:extLst>
          </p:cNvPr>
          <p:cNvSpPr txBox="1"/>
          <p:nvPr/>
        </p:nvSpPr>
        <p:spPr>
          <a:xfrm>
            <a:off x="1021143" y="164771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Especificaciones estándar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8B69C06-647A-BF8F-EAFB-5AA40FDB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7442904-0D09-E05D-F48F-6D1B83E3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51078"/>
              </p:ext>
            </p:extLst>
          </p:nvPr>
        </p:nvGraphicFramePr>
        <p:xfrm>
          <a:off x="66502" y="452513"/>
          <a:ext cx="10474035" cy="677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1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Imagen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de display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LCD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Número de campos de visualización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 campo de visualización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3 campos de </a:t>
                      </a:r>
                      <a:r>
                        <a:rPr dirty="0" err="1"/>
                        <a:t>visualización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pantalla</a:t>
                      </a:r>
                      <a:r>
                        <a:rPr dirty="0"/>
                        <a:t> principal y </a:t>
                      </a:r>
                      <a:r>
                        <a:rPr dirty="0" err="1"/>
                        <a:t>pantalla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secundaria</a:t>
                      </a:r>
                      <a:r>
                        <a:rPr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Color de visualización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Rojo/Verde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Pantalla principal: Rojo/Verde</a:t>
                      </a:r>
                    </a:p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2) Pantalla secundaria: Naranja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Número de dígitos del display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3+1/2 </a:t>
                      </a:r>
                      <a:r>
                        <a:rPr dirty="0" err="1"/>
                        <a:t>dígitos</a:t>
                      </a:r>
                      <a:r>
                        <a:rPr dirty="0"/>
                        <a:t>, 7 </a:t>
                      </a:r>
                      <a:r>
                        <a:rPr dirty="0" err="1"/>
                        <a:t>segmentos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Pantalla principal: 5 dígitos (7 segmentos)</a:t>
                      </a:r>
                    </a:p>
                    <a:p>
                      <a:pPr marL="0" indent="0" algn="ctr">
                        <a:buNone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2) Pantalla secundaria: 9 dígitos (7 segmentos)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 indicador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El LED se enciende cuando la salida está activada OUT1: Verde OUT2: Rojo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El LED se enciende cuando la salida digital está activada. (OUT1/OUT2: Naranja)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Mantenimiento del caudal acumulado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Cada 2 o 5 minutos, el caudal acumulado almacenado se mantiene incluso cuando la alimentación esté desconectada.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90" baseline="0" dirty="0"/>
                        <a:t>Cada 2 o 5 </a:t>
                      </a:r>
                      <a:r>
                        <a:rPr spc="-90" baseline="0" dirty="0" err="1"/>
                        <a:t>minutos</a:t>
                      </a:r>
                      <a:r>
                        <a:rPr spc="-90" baseline="0" dirty="0"/>
                        <a:t>, </a:t>
                      </a:r>
                      <a:r>
                        <a:rPr spc="-90" baseline="0" dirty="0" err="1"/>
                        <a:t>el</a:t>
                      </a:r>
                      <a:r>
                        <a:rPr spc="-90" baseline="0" dirty="0"/>
                        <a:t> caudal </a:t>
                      </a:r>
                      <a:r>
                        <a:rPr spc="-90" baseline="0" dirty="0" err="1"/>
                        <a:t>acumulado</a:t>
                      </a:r>
                      <a:r>
                        <a:rPr spc="-90" baseline="0" dirty="0"/>
                        <a:t> </a:t>
                      </a:r>
                      <a:r>
                        <a:rPr spc="-90" baseline="0" dirty="0" err="1"/>
                        <a:t>almacenado</a:t>
                      </a:r>
                      <a:r>
                        <a:rPr spc="-90" baseline="0" dirty="0"/>
                        <a:t> se </a:t>
                      </a:r>
                      <a:r>
                        <a:rPr spc="-90" baseline="0" dirty="0" err="1"/>
                        <a:t>mantiene</a:t>
                      </a:r>
                      <a:r>
                        <a:rPr spc="-90" baseline="0" dirty="0"/>
                        <a:t> </a:t>
                      </a:r>
                      <a:r>
                        <a:rPr spc="-90" baseline="0" dirty="0" err="1"/>
                        <a:t>incluso</a:t>
                      </a:r>
                      <a:r>
                        <a:rPr spc="-90" baseline="0" dirty="0"/>
                        <a:t> </a:t>
                      </a:r>
                      <a:r>
                        <a:rPr spc="-90" baseline="0" dirty="0" err="1"/>
                        <a:t>cuando</a:t>
                      </a:r>
                      <a:r>
                        <a:rPr spc="-90" baseline="0" dirty="0"/>
                        <a:t> la </a:t>
                      </a:r>
                      <a:r>
                        <a:rPr spc="-90" baseline="0" dirty="0" err="1"/>
                        <a:t>alimentación</a:t>
                      </a:r>
                      <a:r>
                        <a:rPr spc="-90" baseline="0" dirty="0"/>
                        <a:t> </a:t>
                      </a:r>
                      <a:r>
                        <a:rPr spc="-90" baseline="0" dirty="0" err="1"/>
                        <a:t>esté</a:t>
                      </a:r>
                      <a:r>
                        <a:rPr spc="-90" baseline="0" dirty="0"/>
                        <a:t> </a:t>
                      </a:r>
                      <a:r>
                        <a:rPr spc="-90" baseline="0" dirty="0" err="1"/>
                        <a:t>desconectada</a:t>
                      </a:r>
                      <a:endParaRPr spc="-90" baseline="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Filtro digital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90" baseline="0" dirty="0" err="1"/>
                        <a:t>Selecciona</a:t>
                      </a:r>
                      <a:r>
                        <a:rPr spc="-90" baseline="0" dirty="0"/>
                        <a:t> de 0, 0,05 a 0,10 s (</a:t>
                      </a:r>
                      <a:r>
                        <a:rPr spc="-90" baseline="0" dirty="0" err="1"/>
                        <a:t>incremento</a:t>
                      </a:r>
                      <a:r>
                        <a:rPr spc="-90" baseline="0" dirty="0"/>
                        <a:t> de 0,01 s), 0,1 a 1,0 s (</a:t>
                      </a:r>
                      <a:r>
                        <a:rPr spc="-90" baseline="0" dirty="0" err="1"/>
                        <a:t>incremento</a:t>
                      </a:r>
                      <a:r>
                        <a:rPr spc="-90" baseline="0" dirty="0"/>
                        <a:t> de 0,1 s), 1 a 10 s (</a:t>
                      </a:r>
                      <a:r>
                        <a:rPr spc="-90" baseline="0" dirty="0" err="1"/>
                        <a:t>incremento</a:t>
                      </a:r>
                      <a:r>
                        <a:rPr spc="-90" baseline="0" dirty="0"/>
                        <a:t> de 1 s), 20 s o 30 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Protección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Resistencia dieléctrica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10" baseline="0" dirty="0"/>
                        <a:t>1000 VAC </a:t>
                      </a:r>
                      <a:r>
                        <a:rPr spc="-110" baseline="0" dirty="0" err="1"/>
                        <a:t>durante</a:t>
                      </a:r>
                      <a:r>
                        <a:rPr spc="-110" baseline="0" dirty="0"/>
                        <a:t> 1 </a:t>
                      </a:r>
                      <a:r>
                        <a:rPr spc="-110" baseline="0" dirty="0" err="1"/>
                        <a:t>mínimo</a:t>
                      </a:r>
                      <a:r>
                        <a:rPr spc="-110" baseline="0" dirty="0"/>
                        <a:t> entre </a:t>
                      </a:r>
                      <a:r>
                        <a:rPr spc="-110" baseline="0" dirty="0" err="1"/>
                        <a:t>los</a:t>
                      </a:r>
                      <a:r>
                        <a:rPr spc="-110" baseline="0" dirty="0"/>
                        <a:t> </a:t>
                      </a:r>
                      <a:r>
                        <a:rPr spc="-110" baseline="0" dirty="0" err="1"/>
                        <a:t>componentes</a:t>
                      </a:r>
                      <a:r>
                        <a:rPr spc="-110" baseline="0" dirty="0"/>
                        <a:t> de la carga y la </a:t>
                      </a:r>
                      <a:r>
                        <a:rPr spc="-110" baseline="0" dirty="0" err="1"/>
                        <a:t>carcasa</a:t>
                      </a:r>
                      <a:endParaRPr spc="-110" baseline="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10" baseline="0" dirty="0"/>
                        <a:t>1000 VAC, </a:t>
                      </a:r>
                      <a:r>
                        <a:rPr spc="-110" baseline="0" dirty="0" err="1"/>
                        <a:t>durante</a:t>
                      </a:r>
                      <a:r>
                        <a:rPr spc="-110" baseline="0" dirty="0"/>
                        <a:t> 1 </a:t>
                      </a:r>
                      <a:r>
                        <a:rPr spc="-110" baseline="0" dirty="0" err="1"/>
                        <a:t>minuto</a:t>
                      </a:r>
                      <a:r>
                        <a:rPr spc="-110" baseline="0" dirty="0"/>
                        <a:t> entre las partes </a:t>
                      </a:r>
                      <a:r>
                        <a:rPr spc="-110" baseline="0" dirty="0" err="1"/>
                        <a:t>móviles</a:t>
                      </a:r>
                      <a:r>
                        <a:rPr spc="-110" baseline="0" dirty="0"/>
                        <a:t> y la </a:t>
                      </a:r>
                      <a:r>
                        <a:rPr spc="-110" baseline="0" dirty="0" err="1"/>
                        <a:t>carcasa</a:t>
                      </a:r>
                      <a:endParaRPr spc="-110" baseline="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Resistencia de aislamiento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50 MΩ </a:t>
                      </a:r>
                      <a:r>
                        <a:rPr dirty="0" err="1"/>
                        <a:t>mínimo</a:t>
                      </a:r>
                      <a:r>
                        <a:rPr dirty="0"/>
                        <a:t> (500 mega VDC) entre </a:t>
                      </a:r>
                      <a:r>
                        <a:rPr dirty="0" err="1"/>
                        <a:t>los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componentes</a:t>
                      </a:r>
                      <a:r>
                        <a:rPr dirty="0"/>
                        <a:t> de la carga y la </a:t>
                      </a:r>
                      <a:r>
                        <a:rPr dirty="0" err="1"/>
                        <a:t>carcasa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MΩ mínimo entre las partes móviles y la carcasa (a 500 VDC medido mediante megaohmímetro)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Rango de temperatura de trabajo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funcionamiento: 0 a 50 ºC, Almacenado: -10 a 60 ºC (sin congelación ni condensación)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funcionamiento: 0 a 50 ºC, Almacenado: -10 a 60 ºC (sin congelación ni condensación)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10" baseline="0" dirty="0"/>
                        <a:t>Rango de </a:t>
                      </a:r>
                      <a:r>
                        <a:rPr spc="-110" baseline="0" dirty="0" err="1"/>
                        <a:t>humedad</a:t>
                      </a:r>
                      <a:r>
                        <a:rPr spc="-110" baseline="0" dirty="0"/>
                        <a:t> de </a:t>
                      </a:r>
                      <a:r>
                        <a:rPr spc="-110" baseline="0" dirty="0" err="1"/>
                        <a:t>trabajo</a:t>
                      </a:r>
                      <a:endParaRPr sz="1200" kern="1200" spc="-1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10" baseline="0" dirty="0"/>
                        <a:t>En </a:t>
                      </a:r>
                      <a:r>
                        <a:rPr spc="-110" baseline="0" dirty="0" err="1"/>
                        <a:t>funcionamiento</a:t>
                      </a:r>
                      <a:r>
                        <a:rPr spc="-110" baseline="0" dirty="0"/>
                        <a:t> y </a:t>
                      </a:r>
                      <a:r>
                        <a:rPr spc="-110" baseline="0" dirty="0" err="1"/>
                        <a:t>almacenado</a:t>
                      </a:r>
                      <a:r>
                        <a:rPr spc="-110" baseline="0" dirty="0"/>
                        <a:t>: 35 a 85 % H.R. (sin </a:t>
                      </a:r>
                      <a:r>
                        <a:rPr spc="-110" baseline="0" dirty="0" err="1"/>
                        <a:t>condensación</a:t>
                      </a:r>
                      <a:r>
                        <a:rPr spc="-11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10" baseline="0" dirty="0"/>
                        <a:t>En </a:t>
                      </a:r>
                      <a:r>
                        <a:rPr spc="-110" baseline="0" dirty="0" err="1"/>
                        <a:t>funcionamiento</a:t>
                      </a:r>
                      <a:r>
                        <a:rPr spc="-110" baseline="0" dirty="0"/>
                        <a:t> y </a:t>
                      </a:r>
                      <a:r>
                        <a:rPr spc="-110" baseline="0" dirty="0" err="1"/>
                        <a:t>almacenado</a:t>
                      </a:r>
                      <a:r>
                        <a:rPr spc="-110" baseline="0" dirty="0"/>
                        <a:t>: 35 a 85 % H.R. (sin </a:t>
                      </a:r>
                      <a:r>
                        <a:rPr spc="-110" baseline="0" dirty="0" err="1"/>
                        <a:t>condensación</a:t>
                      </a:r>
                      <a:r>
                        <a:rPr spc="-11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Normas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Marca CE / UKCA, UL(CSA)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Marca CE / UKCA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UL (prevista para diciembre de 2024)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Peso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g (sin cable), 55 g (con cable)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25 g (sin cable), 39 g (con cable)</a:t>
                      </a:r>
                      <a:endParaRPr sz="1200" b="0" i="0" u="none" strike="noStrike" kern="1200" baseline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43286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C1A156B-C09F-E601-ADC8-7E173C2B2F14}"/>
              </a:ext>
            </a:extLst>
          </p:cNvPr>
          <p:cNvSpPr txBox="1"/>
          <p:nvPr/>
        </p:nvSpPr>
        <p:spPr>
          <a:xfrm>
            <a:off x="5245445" y="306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3A2CC529-4045-BFE7-77B1-6571BF30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Diferentes especificaciones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7C3380D-6323-7C0D-7AC5-4F2B1BD8E0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F4CA9A9-2831-F955-81D4-F33D825684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6807" y="821845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E4E41BB-4F83-89D7-CD72-6ACE340D57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7183" y="785946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2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C56DFDB-0CB2-5CA2-FD61-986E0C2E2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905" y="2066793"/>
            <a:ext cx="7017266" cy="3527132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8843"/>
              </p:ext>
            </p:extLst>
          </p:nvPr>
        </p:nvGraphicFramePr>
        <p:xfrm>
          <a:off x="1072342" y="5782550"/>
          <a:ext cx="8360572" cy="104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711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523">
                  <a:extLst>
                    <a:ext uri="{9D8B030D-6E8A-4147-A177-3AD203B41FA5}">
                      <a16:colId xmlns:a16="http://schemas.microsoft.com/office/drawing/2014/main" val="511839858"/>
                    </a:ext>
                  </a:extLst>
                </a:gridCol>
                <a:gridCol w="856211">
                  <a:extLst>
                    <a:ext uri="{9D8B030D-6E8A-4147-A177-3AD203B41FA5}">
                      <a16:colId xmlns:a16="http://schemas.microsoft.com/office/drawing/2014/main" val="3464390241"/>
                    </a:ext>
                  </a:extLst>
                </a:gridCol>
                <a:gridCol w="656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6103">
                  <a:extLst>
                    <a:ext uri="{9D8B030D-6E8A-4147-A177-3AD203B41FA5}">
                      <a16:colId xmlns:a16="http://schemas.microsoft.com/office/drawing/2014/main" val="882517290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39672345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714077460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J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K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31,3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26,2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41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15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Nuevo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34,6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9,6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14,7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19</a:t>
                      </a:r>
                      <a:endParaRPr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717583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Diferentes especificaciones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2024255" y="718171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Dimensiones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Dimensiones generales: fijación de montaje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EDDAB4-D60C-EE3F-11E6-F0C4B5274E24}"/>
              </a:ext>
            </a:extLst>
          </p:cNvPr>
          <p:cNvSpPr txBox="1"/>
          <p:nvPr/>
        </p:nvSpPr>
        <p:spPr>
          <a:xfrm>
            <a:off x="2406595" y="1573612"/>
            <a:ext cx="13756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PFM3 actual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DEFAB6-4DA5-5DAD-5A8B-D14FA03FB3D7}"/>
              </a:ext>
            </a:extLst>
          </p:cNvPr>
          <p:cNvSpPr txBox="1"/>
          <p:nvPr/>
        </p:nvSpPr>
        <p:spPr>
          <a:xfrm>
            <a:off x="5604958" y="1583338"/>
            <a:ext cx="15596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Nuevo PFGM302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E9B6A6-EA9B-F68D-54FA-2B19542051EB}"/>
              </a:ext>
            </a:extLst>
          </p:cNvPr>
          <p:cNvSpPr txBox="1"/>
          <p:nvPr/>
        </p:nvSpPr>
        <p:spPr>
          <a:xfrm>
            <a:off x="2485862" y="2076680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1B0D36E-0EE3-7EAF-ACE4-3B421AF3AB17}"/>
              </a:ext>
            </a:extLst>
          </p:cNvPr>
          <p:cNvSpPr txBox="1"/>
          <p:nvPr/>
        </p:nvSpPr>
        <p:spPr>
          <a:xfrm>
            <a:off x="2485862" y="223457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992C512-7338-564F-FC89-037EC1A341C6}"/>
              </a:ext>
            </a:extLst>
          </p:cNvPr>
          <p:cNvSpPr txBox="1"/>
          <p:nvPr/>
        </p:nvSpPr>
        <p:spPr>
          <a:xfrm rot="16200000">
            <a:off x="1521055" y="29822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819B637-3DAB-F19B-4916-42EE16B581BC}"/>
              </a:ext>
            </a:extLst>
          </p:cNvPr>
          <p:cNvSpPr txBox="1"/>
          <p:nvPr/>
        </p:nvSpPr>
        <p:spPr>
          <a:xfrm rot="16200000">
            <a:off x="1653428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D</a:t>
            </a:r>
            <a:endParaRPr sz="200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E213928-EAF2-8979-EFA6-903A5EF29D09}"/>
              </a:ext>
            </a:extLst>
          </p:cNvPr>
          <p:cNvSpPr txBox="1"/>
          <p:nvPr/>
        </p:nvSpPr>
        <p:spPr>
          <a:xfrm rot="16200000">
            <a:off x="1814739" y="3174381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536DDC-D7D8-A4C1-8D59-C7B6876F2884}"/>
              </a:ext>
            </a:extLst>
          </p:cNvPr>
          <p:cNvSpPr txBox="1"/>
          <p:nvPr/>
        </p:nvSpPr>
        <p:spPr>
          <a:xfrm rot="16200000">
            <a:off x="3021240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F</a:t>
            </a:r>
            <a:endParaRPr sz="200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820FC7-19AB-0E09-76A1-412D04B597BF}"/>
              </a:ext>
            </a:extLst>
          </p:cNvPr>
          <p:cNvSpPr txBox="1"/>
          <p:nvPr/>
        </p:nvSpPr>
        <p:spPr>
          <a:xfrm>
            <a:off x="4009862" y="357050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ACA0F9B-ABE2-C2EB-D3DA-B35023027B3C}"/>
              </a:ext>
            </a:extLst>
          </p:cNvPr>
          <p:cNvSpPr txBox="1"/>
          <p:nvPr/>
        </p:nvSpPr>
        <p:spPr>
          <a:xfrm rot="16200000">
            <a:off x="1832162" y="4520226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4E3A912-1CF1-BE9D-D1DB-1D9A4D653E69}"/>
              </a:ext>
            </a:extLst>
          </p:cNvPr>
          <p:cNvSpPr txBox="1"/>
          <p:nvPr/>
        </p:nvSpPr>
        <p:spPr>
          <a:xfrm rot="16200000">
            <a:off x="3055667" y="47198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70CAA37-1A33-CEC5-6C9E-8CF4845CBF4D}"/>
              </a:ext>
            </a:extLst>
          </p:cNvPr>
          <p:cNvSpPr txBox="1"/>
          <p:nvPr/>
        </p:nvSpPr>
        <p:spPr>
          <a:xfrm rot="16200000">
            <a:off x="3212654" y="47579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4254D62-7D58-A64C-6E9F-C60D077262E4}"/>
              </a:ext>
            </a:extLst>
          </p:cNvPr>
          <p:cNvSpPr txBox="1"/>
          <p:nvPr/>
        </p:nvSpPr>
        <p:spPr>
          <a:xfrm>
            <a:off x="1931194" y="506491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K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780079-8E29-349C-AAD5-2926366035AD}"/>
              </a:ext>
            </a:extLst>
          </p:cNvPr>
          <p:cNvSpPr txBox="1"/>
          <p:nvPr/>
        </p:nvSpPr>
        <p:spPr>
          <a:xfrm>
            <a:off x="2509837" y="522085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7170C37-B754-F4C2-D107-74B11AC58BD5}"/>
              </a:ext>
            </a:extLst>
          </p:cNvPr>
          <p:cNvSpPr txBox="1"/>
          <p:nvPr/>
        </p:nvSpPr>
        <p:spPr>
          <a:xfrm>
            <a:off x="2550318" y="5392184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M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30D528C-DAF4-86F2-5848-0EE474ABDDF6}"/>
              </a:ext>
            </a:extLst>
          </p:cNvPr>
          <p:cNvSpPr txBox="1"/>
          <p:nvPr/>
        </p:nvSpPr>
        <p:spPr>
          <a:xfrm>
            <a:off x="6384762" y="21683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C4EF66C-783F-DBD1-D21D-45D43B9D3757}"/>
              </a:ext>
            </a:extLst>
          </p:cNvPr>
          <p:cNvSpPr txBox="1"/>
          <p:nvPr/>
        </p:nvSpPr>
        <p:spPr>
          <a:xfrm>
            <a:off x="6384762" y="233898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846CF4B-670B-5613-F1AC-3BEF9BA01B3A}"/>
              </a:ext>
            </a:extLst>
          </p:cNvPr>
          <p:cNvSpPr txBox="1"/>
          <p:nvPr/>
        </p:nvSpPr>
        <p:spPr>
          <a:xfrm rot="16200000">
            <a:off x="5627423" y="303357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074F779-9B52-AA33-B5E9-639163578AD7}"/>
              </a:ext>
            </a:extLst>
          </p:cNvPr>
          <p:cNvSpPr txBox="1"/>
          <p:nvPr/>
        </p:nvSpPr>
        <p:spPr>
          <a:xfrm rot="16200000">
            <a:off x="5817184" y="3758809"/>
            <a:ext cx="238649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E425EE1-5F1C-AE06-8161-FEEF74C3F4F4}"/>
              </a:ext>
            </a:extLst>
          </p:cNvPr>
          <p:cNvSpPr txBox="1"/>
          <p:nvPr/>
        </p:nvSpPr>
        <p:spPr>
          <a:xfrm>
            <a:off x="7782675" y="374189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B63BD2D-55B2-1806-BF9D-44380E6CEB1D}"/>
              </a:ext>
            </a:extLst>
          </p:cNvPr>
          <p:cNvSpPr txBox="1"/>
          <p:nvPr/>
        </p:nvSpPr>
        <p:spPr>
          <a:xfrm rot="16200000">
            <a:off x="5505392" y="4464657"/>
            <a:ext cx="38418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5024182-4FFC-0686-045E-C965AC8DCFDC}"/>
              </a:ext>
            </a:extLst>
          </p:cNvPr>
          <p:cNvSpPr txBox="1"/>
          <p:nvPr/>
        </p:nvSpPr>
        <p:spPr>
          <a:xfrm rot="16200000">
            <a:off x="5721093" y="449782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A95C743-42E5-C662-9839-C68A0EEE0A7F}"/>
              </a:ext>
            </a:extLst>
          </p:cNvPr>
          <p:cNvSpPr txBox="1"/>
          <p:nvPr/>
        </p:nvSpPr>
        <p:spPr>
          <a:xfrm>
            <a:off x="6434137" y="5206618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80AFB24-18D7-4304-7460-A72DCF11ABB7}"/>
              </a:ext>
            </a:extLst>
          </p:cNvPr>
          <p:cNvSpPr txBox="1"/>
          <p:nvPr/>
        </p:nvSpPr>
        <p:spPr>
          <a:xfrm rot="16200000">
            <a:off x="6830945" y="5214617"/>
            <a:ext cx="262800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037102E-6843-8057-4335-D1A42BAC2B08}"/>
              </a:ext>
            </a:extLst>
          </p:cNvPr>
          <p:cNvSpPr txBox="1"/>
          <p:nvPr/>
        </p:nvSpPr>
        <p:spPr>
          <a:xfrm>
            <a:off x="6434137" y="3764945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66550"/>
              </p:ext>
            </p:extLst>
          </p:nvPr>
        </p:nvGraphicFramePr>
        <p:xfrm>
          <a:off x="2310753" y="1774405"/>
          <a:ext cx="5727655" cy="2860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Nuevo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de alimentación/salida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Conector del sensor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Fijación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(horizontal)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Adaptador para montaje en panel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Adaptador para montaje en panel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Cubierta protectora delantera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Cable de conversión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Accesorios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Fijaciones, montajes en panel y cables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</TotalTime>
  <Words>1453</Words>
  <Application>Microsoft Office PowerPoint</Application>
  <PresentationFormat>Custom</PresentationFormat>
  <Paragraphs>285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DOCUMENTO DE CAMBIO  Serie PFGM302 Monitor de caudal digital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López Coca</dc:creator>
  <cp:lastModifiedBy>Cristina Fernández</cp:lastModifiedBy>
  <cp:revision>241</cp:revision>
  <cp:lastPrinted>2017-08-01T15:27:52Z</cp:lastPrinted>
  <dcterms:created xsi:type="dcterms:W3CDTF">2017-07-20T14:58:55Z</dcterms:created>
  <dcterms:modified xsi:type="dcterms:W3CDTF">2025-01-16T07:42:02Z</dcterms:modified>
</cp:coreProperties>
</file>