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276" r:id="rId4"/>
    <p:sldId id="307" r:id="rId5"/>
    <p:sldId id="305" r:id="rId6"/>
    <p:sldId id="309" r:id="rId7"/>
    <p:sldId id="310" r:id="rId8"/>
    <p:sldId id="306" r:id="rId9"/>
    <p:sldId id="308" r:id="rId10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23/01/2025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23/01/2025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6BF1-04CF-F8FE-2DB0-027013C01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961B05E-2AB7-D9FA-1A32-8F34F3608F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D3822CB-C224-90B3-369C-B698462B4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C7A293-F9A3-FD7A-CC4A-600BBCFF75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69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5F500-09C8-018A-CDA0-FE089D57E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D2BB245-7BAE-9AE9-22D1-2B8A61B3B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F750953-F036-DFF1-A091-E5BC1A73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25A861-5BFA-72A7-9571-B3F27497C9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895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019843" y="4438651"/>
            <a:ext cx="4318897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 DE SWITCHOVER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Série PFGM302 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 err="1"/>
              <a:t>Moniteur</a:t>
            </a:r>
            <a:r>
              <a:rPr dirty="0"/>
              <a:t> de </a:t>
            </a:r>
            <a:r>
              <a:rPr dirty="0" err="1"/>
              <a:t>débit</a:t>
            </a:r>
            <a:r>
              <a:rPr dirty="0"/>
              <a:t> numérique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4338" y="1900224"/>
            <a:ext cx="4845505" cy="46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Nouveau </a:t>
            </a:r>
            <a:r>
              <a:rPr dirty="0" err="1"/>
              <a:t>moniteur</a:t>
            </a:r>
            <a:r>
              <a:rPr dirty="0"/>
              <a:t> PFGM302 avec </a:t>
            </a:r>
            <a:r>
              <a:rPr dirty="0" err="1"/>
              <a:t>écran</a:t>
            </a:r>
            <a:r>
              <a:rPr dirty="0"/>
              <a:t> à 3 zones </a:t>
            </a:r>
            <a:r>
              <a:rPr dirty="0" err="1"/>
              <a:t>d'affichage</a:t>
            </a:r>
            <a:r>
              <a:rPr dirty="0"/>
              <a:t> qui </a:t>
            </a:r>
            <a:r>
              <a:rPr dirty="0" err="1"/>
              <a:t>permet</a:t>
            </a:r>
            <a:r>
              <a:rPr dirty="0"/>
              <a:t> </a:t>
            </a:r>
            <a:r>
              <a:rPr dirty="0" err="1"/>
              <a:t>d'afficher</a:t>
            </a:r>
            <a:r>
              <a:rPr dirty="0"/>
              <a:t> la tension </a:t>
            </a:r>
            <a:r>
              <a:rPr dirty="0" err="1"/>
              <a:t>ou</a:t>
            </a:r>
            <a:r>
              <a:rPr dirty="0"/>
              <a:t> le </a:t>
            </a:r>
            <a:r>
              <a:rPr dirty="0" err="1"/>
              <a:t>débit</a:t>
            </a:r>
            <a:endParaRPr dirty="0"/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Avantage</a:t>
            </a:r>
            <a:r>
              <a:rPr dirty="0"/>
              <a:t>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Visualisation</a:t>
            </a:r>
            <a:r>
              <a:rPr dirty="0"/>
              <a:t> </a:t>
            </a:r>
            <a:r>
              <a:rPr dirty="0" err="1"/>
              <a:t>conviviale</a:t>
            </a:r>
            <a:r>
              <a:rPr dirty="0"/>
              <a:t> du </a:t>
            </a:r>
            <a:r>
              <a:rPr dirty="0" err="1"/>
              <a:t>débit</a:t>
            </a:r>
            <a:r>
              <a:rPr dirty="0"/>
              <a:t> </a:t>
            </a:r>
            <a:r>
              <a:rPr dirty="0" err="1"/>
              <a:t>mesuré</a:t>
            </a:r>
            <a:r>
              <a:rPr dirty="0"/>
              <a:t> à distance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40477" y="418711"/>
            <a:ext cx="74514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Caractéristiques</a:t>
            </a:r>
            <a:r>
              <a:rPr dirty="0"/>
              <a:t> </a:t>
            </a:r>
            <a:r>
              <a:rPr dirty="0" err="1"/>
              <a:t>améliorées</a:t>
            </a:r>
            <a:r>
              <a:rPr dirty="0"/>
              <a:t> et </a:t>
            </a:r>
            <a:r>
              <a:rPr dirty="0" err="1"/>
              <a:t>avantages</a:t>
            </a:r>
            <a:r>
              <a:rPr dirty="0"/>
              <a:t> </a:t>
            </a:r>
            <a:r>
              <a:rPr dirty="0" err="1"/>
              <a:t>connexes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1185" y="2163996"/>
            <a:ext cx="2438920" cy="23468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1153" y="2262420"/>
            <a:ext cx="2634313" cy="24419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185159" y="206178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 err="1"/>
              <a:t>Actuel</a:t>
            </a:r>
            <a:endParaRPr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Nouveau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136" y="4860429"/>
            <a:ext cx="8448418" cy="25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Sortie commutation NPN et PNP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 nombre de produits stockés peut être réduit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Sortie analogique tension 0 à 10 V et sortie analogique courant 4 à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Flexibilité dans la connectivité de l'installation en fonction des exigences de l'application, telles que l'immunité aux parasites, la résolution souhaitée et la complexité du câblage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287949" y="418711"/>
            <a:ext cx="70040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Caractéristiques</a:t>
            </a:r>
            <a:r>
              <a:rPr dirty="0"/>
              <a:t> </a:t>
            </a:r>
            <a:r>
              <a:rPr dirty="0" err="1"/>
              <a:t>améliorées</a:t>
            </a:r>
            <a:r>
              <a:rPr dirty="0"/>
              <a:t> et </a:t>
            </a:r>
            <a:r>
              <a:rPr dirty="0" err="1"/>
              <a:t>avantages</a:t>
            </a:r>
            <a:r>
              <a:rPr dirty="0"/>
              <a:t> </a:t>
            </a:r>
            <a:r>
              <a:rPr dirty="0" err="1"/>
              <a:t>connexes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339234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Caractéristiques standards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53742"/>
              </p:ext>
            </p:extLst>
          </p:nvPr>
        </p:nvGraphicFramePr>
        <p:xfrm>
          <a:off x="498764" y="701894"/>
          <a:ext cx="10041773" cy="649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d'alimentation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24 Vcc ±10 %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à 24 Vcc ±10 %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Consommation électrique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mA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 électrique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 contre l'inversion de polarité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 contre l'inversion de polarité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Précision de l'affichage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 Unité d'affichage min.±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 Unité d'affichage min. (à température ambiante et constante de 25 °C)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Précision de la sortie analogique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±1 % E.M. max. (par rapport à la valeur affichée)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 (à température ambiante 25 °C température constante)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Répétabilité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Sortie du pressostat : ±0,1 % E.M. max.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Sortie analogique : ±0,3 % E.M.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±0,1 % E.M. Unité d'affichage min.,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La sortie analogique est de 0,3 % E.M.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Caractéristiques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température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 max. (référence 25 ºC)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(à température ambiante 0 à 50 °C, 25 °C par défaut)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Type de sortie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Sortie à collecteur ouvert NPN ou PNP : 2 sorties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Au choix parmi les sorties collecteur ouvert NPN ou PNP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Mode de sortie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Mode </a:t>
                      </a:r>
                      <a:r>
                        <a:rPr dirty="0" err="1"/>
                        <a:t>hystérésis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comparateur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fenêtre</a:t>
                      </a:r>
                      <a:r>
                        <a:rPr dirty="0"/>
                        <a:t>,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Mode de sortie </a:t>
                      </a:r>
                      <a:r>
                        <a:rPr dirty="0" err="1"/>
                        <a:t>cumulée</a:t>
                      </a:r>
                      <a:r>
                        <a:rPr dirty="0"/>
                        <a:t>, Mode de sortie à impulsions </a:t>
                      </a:r>
                      <a:r>
                        <a:rPr dirty="0" err="1"/>
                        <a:t>cumulées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Mode </a:t>
                      </a:r>
                      <a:r>
                        <a:rPr spc="-100" baseline="0" dirty="0" err="1"/>
                        <a:t>hystérésis</a:t>
                      </a:r>
                      <a:r>
                        <a:rPr spc="-100" baseline="0" dirty="0"/>
                        <a:t>, mode </a:t>
                      </a:r>
                      <a:r>
                        <a:rPr spc="-100" baseline="0" dirty="0" err="1"/>
                        <a:t>comparateur</a:t>
                      </a:r>
                      <a:r>
                        <a:rPr spc="-100" baseline="0" dirty="0"/>
                        <a:t> de </a:t>
                      </a:r>
                      <a:r>
                        <a:rPr spc="-100" baseline="0" dirty="0" err="1"/>
                        <a:t>fenêtre</a:t>
                      </a:r>
                      <a:r>
                        <a:rPr spc="-100" baseline="0" dirty="0"/>
                        <a:t>, mode sortie </a:t>
                      </a:r>
                      <a:r>
                        <a:rPr spc="-100" baseline="0" dirty="0" err="1"/>
                        <a:t>cumulée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ou</a:t>
                      </a:r>
                      <a:endParaRPr spc="-100" baseline="0" dirty="0"/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Mode de sortie </a:t>
                      </a:r>
                      <a:r>
                        <a:rPr spc="-100" baseline="0" dirty="0" err="1"/>
                        <a:t>d'impulsions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cumulées</a:t>
                      </a:r>
                      <a:r>
                        <a:rPr spc="-100" baseline="0" dirty="0"/>
                        <a:t>, mode de sortie </a:t>
                      </a:r>
                      <a:r>
                        <a:rPr spc="-100" baseline="0" dirty="0" err="1"/>
                        <a:t>d'erreur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ou</a:t>
                      </a:r>
                      <a:r>
                        <a:rPr spc="-100" baseline="0" dirty="0"/>
                        <a:t> mode de sortie commutation OFF.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Type de sortie</a:t>
                      </a:r>
                      <a:endParaRPr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Au choix parmi les sorties normale ou inversée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Au choix parmi les sorties normale ou inversée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Courant max. de la charge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 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 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max. appliquée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Vcc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Vcc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Chute de tension interne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 V max. (courant de charge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Sortie NPN : 1,0 V max. (pour un courant de charge de 80 mA)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Sortie PNP : 1,5 V max. (pour un courant de charge de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285708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5238" y="1038109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1036011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6AFD70-79DA-E8D6-4E00-A70B8373C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375E9F18-8C75-80BA-02D5-10899A47B7C0}"/>
              </a:ext>
            </a:extLst>
          </p:cNvPr>
          <p:cNvSpPr txBox="1"/>
          <p:nvPr/>
        </p:nvSpPr>
        <p:spPr>
          <a:xfrm>
            <a:off x="1054394" y="148045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Caractéristiques standards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6713ACE-634E-76CB-B148-BAA543F6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656124-31ED-ACF7-4D4E-06951B1D2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96662"/>
              </p:ext>
            </p:extLst>
          </p:nvPr>
        </p:nvGraphicFramePr>
        <p:xfrm>
          <a:off x="83127" y="510705"/>
          <a:ext cx="10608685" cy="6787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6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Temps de réponse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Au choix entre 0, 0,05 et 0,10 s (incrément de 0,01 s), 0,1 à 1,0 s (incrément de 0,1 s),1 à 10 s (incrément de 1 s), 20 s, 30 s, 40 s, 50 s ou 60 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Temps de réponse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ms (10 ms, 50 ms, 0,5 s, 1 s peuvent être sélectionnés)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ms max. (valeur sans filtre numérique (à 0 ms).)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Hystérésis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 contre les courts-circuits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 contre les courts-circuits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Modèle à sortie analogique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Entrée tension : 1 à 5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Entrée de courant : 4 à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60" baseline="0" dirty="0"/>
                        <a:t>Entrée tension : 1 à 5 V (0 à 10 V </a:t>
                      </a:r>
                      <a:r>
                        <a:rPr spc="-60" baseline="0" dirty="0" err="1"/>
                        <a:t>sélectionnable</a:t>
                      </a:r>
                      <a:r>
                        <a:rPr spc="-60" baseline="0" dirty="0"/>
                        <a:t>, </a:t>
                      </a:r>
                      <a:r>
                        <a:rPr spc="-60" baseline="0" dirty="0" err="1"/>
                        <a:t>uniquement</a:t>
                      </a:r>
                      <a:r>
                        <a:rPr spc="-60" baseline="0" dirty="0"/>
                        <a:t> </a:t>
                      </a:r>
                      <a:r>
                        <a:rPr spc="-60" baseline="0" dirty="0" err="1"/>
                        <a:t>lorsque</a:t>
                      </a:r>
                      <a:r>
                        <a:rPr spc="-60" baseline="0" dirty="0"/>
                        <a:t> la tension </a:t>
                      </a:r>
                      <a:r>
                        <a:rPr spc="-60" baseline="0" dirty="0" err="1"/>
                        <a:t>d'alimentation</a:t>
                      </a:r>
                      <a:r>
                        <a:rPr spc="-60" baseline="0" dirty="0"/>
                        <a:t> </a:t>
                      </a:r>
                      <a:r>
                        <a:rPr spc="-60" baseline="0" dirty="0" err="1"/>
                        <a:t>est</a:t>
                      </a:r>
                      <a:r>
                        <a:rPr spc="-60" baseline="0" dirty="0"/>
                        <a:t> de 24 </a:t>
                      </a:r>
                      <a:r>
                        <a:rPr spc="-60" baseline="0" dirty="0" err="1"/>
                        <a:t>Vcc</a:t>
                      </a:r>
                      <a:r>
                        <a:rPr spc="-60" baseline="0" dirty="0"/>
                        <a:t>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60" baseline="0" dirty="0"/>
                        <a:t>Entrée courant : 4 à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Impédance, sortie tension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Impédance de sortie 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Impédance de sortie 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Impédance, sortie de courant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Impédance de charge max. : 600 Ω (24 Vcc)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 err="1"/>
                        <a:t>Impédance</a:t>
                      </a:r>
                      <a:r>
                        <a:rPr spc="-70" baseline="0" dirty="0"/>
                        <a:t> de charge max. : 300 Ω (avec </a:t>
                      </a:r>
                      <a:r>
                        <a:rPr spc="-70" baseline="0" dirty="0" err="1"/>
                        <a:t>une</a:t>
                      </a:r>
                      <a:r>
                        <a:rPr spc="-70" baseline="0" dirty="0"/>
                        <a:t> tension </a:t>
                      </a:r>
                      <a:r>
                        <a:rPr spc="-70" baseline="0" dirty="0" err="1"/>
                        <a:t>d'alimentation</a:t>
                      </a:r>
                      <a:r>
                        <a:rPr spc="-70" baseline="0" dirty="0"/>
                        <a:t> de 12 V), 600 Ω (avec tension </a:t>
                      </a:r>
                      <a:r>
                        <a:rPr spc="-70" baseline="0" dirty="0" err="1"/>
                        <a:t>d'alimentation</a:t>
                      </a:r>
                      <a:r>
                        <a:rPr spc="-70" baseline="0" dirty="0"/>
                        <a:t> de 24 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Temps de réponse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 s (100 ms)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ms max. (valeur sans filtre numérique (à 0 ms).)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Caractéristiques d'entrée externe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Entrée sans tension (</a:t>
                      </a:r>
                      <a:r>
                        <a:rPr dirty="0" err="1"/>
                        <a:t>détecteur</a:t>
                      </a:r>
                      <a:r>
                        <a:rPr dirty="0"/>
                        <a:t> reed </a:t>
                      </a:r>
                      <a:r>
                        <a:rPr dirty="0" err="1"/>
                        <a:t>ou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statique</a:t>
                      </a:r>
                      <a:r>
                        <a:rPr dirty="0"/>
                        <a:t>), 30 </a:t>
                      </a:r>
                      <a:r>
                        <a:rPr dirty="0" err="1"/>
                        <a:t>ms</a:t>
                      </a:r>
                      <a:r>
                        <a:rPr dirty="0"/>
                        <a:t> min.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d'entrée : 0,4 V max. (détecteur Reed ou statique), temps d'entrée : 30 ms ou plus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Mode d'entrée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Réinitialisation</a:t>
                      </a:r>
                      <a:r>
                        <a:rPr dirty="0"/>
                        <a:t> externe du </a:t>
                      </a:r>
                      <a:r>
                        <a:rPr dirty="0" err="1"/>
                        <a:t>débit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cumulé</a:t>
                      </a:r>
                      <a:r>
                        <a:rPr dirty="0"/>
                        <a:t>, auto-shift </a:t>
                      </a:r>
                      <a:r>
                        <a:rPr dirty="0" err="1"/>
                        <a:t>ou</a:t>
                      </a:r>
                      <a:r>
                        <a:rPr dirty="0"/>
                        <a:t> auto-shift du </a:t>
                      </a:r>
                      <a:r>
                        <a:rPr dirty="0" err="1"/>
                        <a:t>zéro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Réinitialisation externe du débit cumulé et maintenance de la valeur de débit de crête/minimum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Type d'entrée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Entrée tension : 1 à 5 </a:t>
                      </a:r>
                      <a:r>
                        <a:rPr spc="-70" baseline="0" dirty="0" err="1"/>
                        <a:t>Vcc</a:t>
                      </a:r>
                      <a:r>
                        <a:rPr spc="-70" baseline="0" dirty="0"/>
                        <a:t> (</a:t>
                      </a:r>
                      <a:r>
                        <a:rPr spc="-70" baseline="0" dirty="0" err="1"/>
                        <a:t>Impédance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d'entrée</a:t>
                      </a:r>
                      <a:r>
                        <a:rPr spc="-70" baseline="0" dirty="0"/>
                        <a:t> 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Entrée de courant : 4 à 20 mA (</a:t>
                      </a:r>
                      <a:r>
                        <a:rPr spc="-70" baseline="0" dirty="0" err="1"/>
                        <a:t>Impédance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d'entrée</a:t>
                      </a:r>
                      <a:r>
                        <a:rPr spc="-70" baseline="0" dirty="0"/>
                        <a:t> : 240 Ω)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Entrée tension : 1 à 5 </a:t>
                      </a:r>
                      <a:r>
                        <a:rPr dirty="0" err="1"/>
                        <a:t>Vcc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Impédance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d'entrée</a:t>
                      </a:r>
                      <a:r>
                        <a:rPr dirty="0"/>
                        <a:t> 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Entrée de courant : 4 à 20 mA (</a:t>
                      </a:r>
                      <a:r>
                        <a:rPr dirty="0" err="1"/>
                        <a:t>impédance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d'entrée</a:t>
                      </a:r>
                      <a:r>
                        <a:rPr dirty="0"/>
                        <a:t> : 51 Ω)(0 l/min à la </a:t>
                      </a:r>
                      <a:r>
                        <a:rPr dirty="0" err="1"/>
                        <a:t>valeur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maximale</a:t>
                      </a:r>
                      <a:r>
                        <a:rPr dirty="0"/>
                        <a:t> du </a:t>
                      </a:r>
                      <a:r>
                        <a:rPr dirty="0" err="1"/>
                        <a:t>débit</a:t>
                      </a:r>
                      <a:r>
                        <a:rPr dirty="0"/>
                        <a:t> nominal)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Méthode de connexion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Protection </a:t>
                      </a:r>
                      <a:r>
                        <a:rPr dirty="0" err="1"/>
                        <a:t>contre</a:t>
                      </a:r>
                      <a:r>
                        <a:rPr dirty="0"/>
                        <a:t> les </a:t>
                      </a:r>
                      <a:r>
                        <a:rPr dirty="0" err="1"/>
                        <a:t>surtensions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jusqu'à</a:t>
                      </a:r>
                      <a:r>
                        <a:rPr dirty="0"/>
                        <a:t> de 26,4 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1E7847EF-AC4A-A590-9A0F-E8B532BED630}"/>
              </a:ext>
            </a:extLst>
          </p:cNvPr>
          <p:cNvSpPr txBox="1"/>
          <p:nvPr/>
        </p:nvSpPr>
        <p:spPr>
          <a:xfrm>
            <a:off x="5245445" y="4463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715B0F29-83C9-862A-BE3A-648B9BC9D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5D442A6-2F51-FC03-B442-886B30511E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707C4F-956D-EC02-8F00-DB5891DE4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5238" y="855231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D83604D-5C31-F44A-6BC9-0F33762C6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853133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17971-853A-1D8E-0271-47CE530DB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7698B99-B136-A1ED-E155-E907BB801CF7}"/>
              </a:ext>
            </a:extLst>
          </p:cNvPr>
          <p:cNvSpPr txBox="1"/>
          <p:nvPr/>
        </p:nvSpPr>
        <p:spPr>
          <a:xfrm>
            <a:off x="1021143" y="164771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Caractéristiques standards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8B69C06-647A-BF8F-EAFB-5AA40FDB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7442904-0D09-E05D-F48F-6D1B83E33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9577"/>
              </p:ext>
            </p:extLst>
          </p:nvPr>
        </p:nvGraphicFramePr>
        <p:xfrm>
          <a:off x="66502" y="452513"/>
          <a:ext cx="10474035" cy="676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Type d'affichage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LCD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d'écrans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Écran à un affichage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Écran</a:t>
                      </a:r>
                      <a:r>
                        <a:rPr spc="-100" baseline="0" dirty="0"/>
                        <a:t> à 3 zones </a:t>
                      </a:r>
                      <a:r>
                        <a:rPr spc="-100" baseline="0" dirty="0" err="1"/>
                        <a:t>d'affichage</a:t>
                      </a:r>
                      <a:r>
                        <a:rPr spc="-100" baseline="0" dirty="0"/>
                        <a:t> (</a:t>
                      </a:r>
                      <a:r>
                        <a:rPr spc="-100" baseline="0" dirty="0" err="1"/>
                        <a:t>écran</a:t>
                      </a:r>
                      <a:r>
                        <a:rPr spc="-100" baseline="0" dirty="0"/>
                        <a:t> principal, </a:t>
                      </a:r>
                      <a:r>
                        <a:rPr spc="-100" baseline="0" dirty="0" err="1"/>
                        <a:t>écran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inférieur</a:t>
                      </a:r>
                      <a:r>
                        <a:rPr spc="-10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Couleur d'affichage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Rouge/vert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Écran principal : rouge/vert</a:t>
                      </a:r>
                    </a:p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2) Écran inférieur : orange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de chiffres affichés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3+1/2 chiffres, 7 segments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Écran principal : 5 chiffres (7 segments)</a:t>
                      </a:r>
                    </a:p>
                    <a:p>
                      <a:pPr marL="0" indent="0" algn="ctr">
                        <a:buNone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2) Écran inférieur : 9 chiffres (7 segments)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 d'indication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La LED </a:t>
                      </a:r>
                      <a:r>
                        <a:rPr dirty="0" err="1"/>
                        <a:t>est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allumée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lorsque</a:t>
                      </a:r>
                      <a:r>
                        <a:rPr dirty="0"/>
                        <a:t> la sortie </a:t>
                      </a:r>
                      <a:r>
                        <a:rPr dirty="0" err="1"/>
                        <a:t>est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activée</a:t>
                      </a:r>
                      <a:r>
                        <a:rPr dirty="0"/>
                        <a:t> OUT1 : vert OUT2 : rouge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La LED est activée lorsque la sortie de commutateur est active (OUT1/OUT2 : orange).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Sauvegarde de la valeur cumulée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Toutes les 2 ou 5 minutes, le débit cumulé enregistré est conservé même lorsque l'alimentation est coupée.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Toutes les 2 ou 5 minutes, le débit cumulé enregistré est conservé même lorsque l'alimentation est coupée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Filtre numérique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80" baseline="0" dirty="0"/>
                        <a:t>Au choix entre 0, 0,05 et 0,10 s (</a:t>
                      </a:r>
                      <a:r>
                        <a:rPr spc="-80" baseline="0" dirty="0" err="1"/>
                        <a:t>incrément</a:t>
                      </a:r>
                      <a:r>
                        <a:rPr spc="-80" baseline="0" dirty="0"/>
                        <a:t> de 0,01 s), 0,1 à 1,0 s (</a:t>
                      </a:r>
                      <a:r>
                        <a:rPr spc="-80" baseline="0" dirty="0" err="1"/>
                        <a:t>incrément</a:t>
                      </a:r>
                      <a:r>
                        <a:rPr spc="-80" baseline="0" dirty="0"/>
                        <a:t> de 0,1 s),1 à 10 s (</a:t>
                      </a:r>
                      <a:r>
                        <a:rPr spc="-80" baseline="0" dirty="0" err="1"/>
                        <a:t>incrément</a:t>
                      </a:r>
                      <a:r>
                        <a:rPr spc="-80" baseline="0" dirty="0"/>
                        <a:t> de 1 s), 20 s </a:t>
                      </a:r>
                      <a:r>
                        <a:rPr spc="-80" baseline="0" dirty="0" err="1"/>
                        <a:t>ou</a:t>
                      </a:r>
                      <a:r>
                        <a:rPr spc="-80" baseline="0" dirty="0"/>
                        <a:t> 30 s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admissible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1000 Vca pendant 1 min. entre l'ensemble de la pièce de charge et le boîtier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1000 Vca, durant 1 minute entre les câbles et le boîtier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Résistance d'isolation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50 MΩ min (500 </a:t>
                      </a:r>
                      <a:r>
                        <a:rPr dirty="0" err="1"/>
                        <a:t>Vcc</a:t>
                      </a:r>
                      <a:r>
                        <a:rPr dirty="0"/>
                        <a:t> Mega) entre toute la </a:t>
                      </a:r>
                      <a:r>
                        <a:rPr dirty="0" err="1"/>
                        <a:t>partie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cours</a:t>
                      </a:r>
                      <a:r>
                        <a:rPr dirty="0"/>
                        <a:t> de charge et le </a:t>
                      </a:r>
                      <a:r>
                        <a:rPr dirty="0" err="1"/>
                        <a:t>boîtier</a:t>
                      </a:r>
                      <a:endParaRPr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MΩ ou plus entre les câbles et le boîtier (avec mégohmmètre de 500 Vcc)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Plage de </a:t>
                      </a:r>
                      <a:r>
                        <a:rPr dirty="0" err="1"/>
                        <a:t>température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d'utilisation</a:t>
                      </a:r>
                      <a:endParaRPr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 : 0 à 50 °C, Stockage : -10 à 60 °C (sans condensation ni gel)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 : 0 à 50 °C, Stockage : -10 à 60 °C (sans condensation ni gel)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Plage </a:t>
                      </a:r>
                      <a:r>
                        <a:rPr spc="-70" baseline="0" dirty="0" err="1"/>
                        <a:t>d'humidité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d'utilisation</a:t>
                      </a:r>
                      <a:endParaRPr sz="1200" kern="1200" spc="-7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/>
                        <a:t>En fonctionnement/stockage : 35 à 85 % H.R. (sans condensation)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/>
                        <a:t>En </a:t>
                      </a:r>
                      <a:r>
                        <a:rPr spc="-70" baseline="0" dirty="0" err="1"/>
                        <a:t>fonctionnement</a:t>
                      </a:r>
                      <a:r>
                        <a:rPr spc="-70" baseline="0" dirty="0"/>
                        <a:t>/stockage : 35 à 85 % H.R. (sans condensation)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Normes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Marquage</a:t>
                      </a:r>
                      <a:r>
                        <a:rPr dirty="0"/>
                        <a:t> CE/UKCA, UL(CSA)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Marquage CE/UKCA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UL (acquisition prévue en décembre 2024)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Masse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g (sans câble), 55 g (avec câble)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25 g (sans </a:t>
                      </a:r>
                      <a:r>
                        <a:rPr dirty="0" err="1"/>
                        <a:t>câble</a:t>
                      </a:r>
                      <a:r>
                        <a:rPr dirty="0"/>
                        <a:t>), 39 g avec </a:t>
                      </a:r>
                      <a:r>
                        <a:rPr dirty="0" err="1"/>
                        <a:t>câble</a:t>
                      </a:r>
                      <a:endParaRPr sz="1200" b="0" i="0" u="none" strike="noStrike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43286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C1A156B-C09F-E601-ADC8-7E173C2B2F14}"/>
              </a:ext>
            </a:extLst>
          </p:cNvPr>
          <p:cNvSpPr txBox="1"/>
          <p:nvPr/>
        </p:nvSpPr>
        <p:spPr>
          <a:xfrm>
            <a:off x="5245445" y="306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3A2CC529-4045-BFE7-77B1-6571BF30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7C3380D-6323-7C0D-7AC5-4F2B1BD8E0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4CA9A9-2831-F955-81D4-F33D825684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6807" y="821845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E4E41BB-4F83-89D7-CD72-6ACE340D57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183" y="785946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C56DFDB-0CB2-5CA2-FD61-986E0C2E2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905" y="2066793"/>
            <a:ext cx="7017266" cy="3527132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843"/>
              </p:ext>
            </p:extLst>
          </p:nvPr>
        </p:nvGraphicFramePr>
        <p:xfrm>
          <a:off x="1072342" y="5782550"/>
          <a:ext cx="8360572" cy="104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11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511839858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3464390241"/>
                    </a:ext>
                  </a:extLst>
                </a:gridCol>
                <a:gridCol w="656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6103">
                  <a:extLst>
                    <a:ext uri="{9D8B030D-6E8A-4147-A177-3AD203B41FA5}">
                      <a16:colId xmlns:a16="http://schemas.microsoft.com/office/drawing/2014/main" val="882517290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39672345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714077460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J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K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31,3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26,2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41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15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34,6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9,6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14,7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5,2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19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717583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024255" y="718171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Dimensions générales – Fixation de montage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EDDAB4-D60C-EE3F-11E6-F0C4B5274E24}"/>
              </a:ext>
            </a:extLst>
          </p:cNvPr>
          <p:cNvSpPr txBox="1"/>
          <p:nvPr/>
        </p:nvSpPr>
        <p:spPr>
          <a:xfrm>
            <a:off x="2406595" y="1573612"/>
            <a:ext cx="1375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PFM3 actuel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DEFAB6-4DA5-5DAD-5A8B-D14FA03FB3D7}"/>
              </a:ext>
            </a:extLst>
          </p:cNvPr>
          <p:cNvSpPr txBox="1"/>
          <p:nvPr/>
        </p:nvSpPr>
        <p:spPr>
          <a:xfrm>
            <a:off x="5580389" y="1659086"/>
            <a:ext cx="18903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/>
              <a:t>Nouveau PFGM302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E9B6A6-EA9B-F68D-54FA-2B19542051EB}"/>
              </a:ext>
            </a:extLst>
          </p:cNvPr>
          <p:cNvSpPr txBox="1"/>
          <p:nvPr/>
        </p:nvSpPr>
        <p:spPr>
          <a:xfrm>
            <a:off x="2485862" y="2076680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1B0D36E-0EE3-7EAF-ACE4-3B421AF3AB17}"/>
              </a:ext>
            </a:extLst>
          </p:cNvPr>
          <p:cNvSpPr txBox="1"/>
          <p:nvPr/>
        </p:nvSpPr>
        <p:spPr>
          <a:xfrm>
            <a:off x="2485862" y="223457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992C512-7338-564F-FC89-037EC1A341C6}"/>
              </a:ext>
            </a:extLst>
          </p:cNvPr>
          <p:cNvSpPr txBox="1"/>
          <p:nvPr/>
        </p:nvSpPr>
        <p:spPr>
          <a:xfrm rot="16200000">
            <a:off x="1521055" y="29822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819B637-3DAB-F19B-4916-42EE16B581BC}"/>
              </a:ext>
            </a:extLst>
          </p:cNvPr>
          <p:cNvSpPr txBox="1"/>
          <p:nvPr/>
        </p:nvSpPr>
        <p:spPr>
          <a:xfrm rot="16200000">
            <a:off x="1653428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D</a:t>
            </a:r>
            <a:endParaRPr sz="200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E213928-EAF2-8979-EFA6-903A5EF29D09}"/>
              </a:ext>
            </a:extLst>
          </p:cNvPr>
          <p:cNvSpPr txBox="1"/>
          <p:nvPr/>
        </p:nvSpPr>
        <p:spPr>
          <a:xfrm rot="16200000">
            <a:off x="1814739" y="3174381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536DDC-D7D8-A4C1-8D59-C7B6876F2884}"/>
              </a:ext>
            </a:extLst>
          </p:cNvPr>
          <p:cNvSpPr txBox="1"/>
          <p:nvPr/>
        </p:nvSpPr>
        <p:spPr>
          <a:xfrm rot="16200000">
            <a:off x="3021240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F</a:t>
            </a:r>
            <a:endParaRPr sz="200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820FC7-19AB-0E09-76A1-412D04B597BF}"/>
              </a:ext>
            </a:extLst>
          </p:cNvPr>
          <p:cNvSpPr txBox="1"/>
          <p:nvPr/>
        </p:nvSpPr>
        <p:spPr>
          <a:xfrm>
            <a:off x="4009862" y="357050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ACA0F9B-ABE2-C2EB-D3DA-B35023027B3C}"/>
              </a:ext>
            </a:extLst>
          </p:cNvPr>
          <p:cNvSpPr txBox="1"/>
          <p:nvPr/>
        </p:nvSpPr>
        <p:spPr>
          <a:xfrm rot="16200000">
            <a:off x="1832162" y="4520226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4E3A912-1CF1-BE9D-D1DB-1D9A4D653E69}"/>
              </a:ext>
            </a:extLst>
          </p:cNvPr>
          <p:cNvSpPr txBox="1"/>
          <p:nvPr/>
        </p:nvSpPr>
        <p:spPr>
          <a:xfrm rot="16200000">
            <a:off x="3055667" y="47198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70CAA37-1A33-CEC5-6C9E-8CF4845CBF4D}"/>
              </a:ext>
            </a:extLst>
          </p:cNvPr>
          <p:cNvSpPr txBox="1"/>
          <p:nvPr/>
        </p:nvSpPr>
        <p:spPr>
          <a:xfrm rot="16200000">
            <a:off x="3212654" y="47579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4254D62-7D58-A64C-6E9F-C60D077262E4}"/>
              </a:ext>
            </a:extLst>
          </p:cNvPr>
          <p:cNvSpPr txBox="1"/>
          <p:nvPr/>
        </p:nvSpPr>
        <p:spPr>
          <a:xfrm>
            <a:off x="1931194" y="506491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K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780079-8E29-349C-AAD5-2926366035AD}"/>
              </a:ext>
            </a:extLst>
          </p:cNvPr>
          <p:cNvSpPr txBox="1"/>
          <p:nvPr/>
        </p:nvSpPr>
        <p:spPr>
          <a:xfrm>
            <a:off x="2509837" y="522085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7170C37-B754-F4C2-D107-74B11AC58BD5}"/>
              </a:ext>
            </a:extLst>
          </p:cNvPr>
          <p:cNvSpPr txBox="1"/>
          <p:nvPr/>
        </p:nvSpPr>
        <p:spPr>
          <a:xfrm>
            <a:off x="2550318" y="5392184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M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30D528C-DAF4-86F2-5848-0EE474ABDDF6}"/>
              </a:ext>
            </a:extLst>
          </p:cNvPr>
          <p:cNvSpPr txBox="1"/>
          <p:nvPr/>
        </p:nvSpPr>
        <p:spPr>
          <a:xfrm>
            <a:off x="6384762" y="21683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C4EF66C-783F-DBD1-D21D-45D43B9D3757}"/>
              </a:ext>
            </a:extLst>
          </p:cNvPr>
          <p:cNvSpPr txBox="1"/>
          <p:nvPr/>
        </p:nvSpPr>
        <p:spPr>
          <a:xfrm>
            <a:off x="6384762" y="233898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846CF4B-670B-5613-F1AC-3BEF9BA01B3A}"/>
              </a:ext>
            </a:extLst>
          </p:cNvPr>
          <p:cNvSpPr txBox="1"/>
          <p:nvPr/>
        </p:nvSpPr>
        <p:spPr>
          <a:xfrm rot="16200000">
            <a:off x="5627423" y="303357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074F779-9B52-AA33-B5E9-639163578AD7}"/>
              </a:ext>
            </a:extLst>
          </p:cNvPr>
          <p:cNvSpPr txBox="1"/>
          <p:nvPr/>
        </p:nvSpPr>
        <p:spPr>
          <a:xfrm rot="16200000">
            <a:off x="5817184" y="3758809"/>
            <a:ext cx="238649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E425EE1-5F1C-AE06-8161-FEEF74C3F4F4}"/>
              </a:ext>
            </a:extLst>
          </p:cNvPr>
          <p:cNvSpPr txBox="1"/>
          <p:nvPr/>
        </p:nvSpPr>
        <p:spPr>
          <a:xfrm>
            <a:off x="7782675" y="374189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B63BD2D-55B2-1806-BF9D-44380E6CEB1D}"/>
              </a:ext>
            </a:extLst>
          </p:cNvPr>
          <p:cNvSpPr txBox="1"/>
          <p:nvPr/>
        </p:nvSpPr>
        <p:spPr>
          <a:xfrm rot="16200000">
            <a:off x="5505392" y="4464657"/>
            <a:ext cx="38418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5024182-4FFC-0686-045E-C965AC8DCFDC}"/>
              </a:ext>
            </a:extLst>
          </p:cNvPr>
          <p:cNvSpPr txBox="1"/>
          <p:nvPr/>
        </p:nvSpPr>
        <p:spPr>
          <a:xfrm rot="16200000">
            <a:off x="5721093" y="449782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A95C743-42E5-C662-9839-C68A0EEE0A7F}"/>
              </a:ext>
            </a:extLst>
          </p:cNvPr>
          <p:cNvSpPr txBox="1"/>
          <p:nvPr/>
        </p:nvSpPr>
        <p:spPr>
          <a:xfrm>
            <a:off x="6434137" y="5206618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80AFB24-18D7-4304-7460-A72DCF11ABB7}"/>
              </a:ext>
            </a:extLst>
          </p:cNvPr>
          <p:cNvSpPr txBox="1"/>
          <p:nvPr/>
        </p:nvSpPr>
        <p:spPr>
          <a:xfrm rot="16200000">
            <a:off x="6830945" y="5214617"/>
            <a:ext cx="262800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037102E-6843-8057-4335-D1A42BAC2B08}"/>
              </a:ext>
            </a:extLst>
          </p:cNvPr>
          <p:cNvSpPr txBox="1"/>
          <p:nvPr/>
        </p:nvSpPr>
        <p:spPr>
          <a:xfrm>
            <a:off x="6434137" y="3764945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66550"/>
              </p:ext>
            </p:extLst>
          </p:nvPr>
        </p:nvGraphicFramePr>
        <p:xfrm>
          <a:off x="2310753" y="1774405"/>
          <a:ext cx="5727655" cy="286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d'alimentation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du capteur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Fixation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(horizontal)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Adaptateur pour montage sur panneau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Adaptateur pour montage sur panneau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Capot de protection avant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Câble de conversion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Accessoires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Fixations, montages sur panneau et câbles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1462</Words>
  <Application>Microsoft Office PowerPoint</Application>
  <PresentationFormat>Custom</PresentationFormat>
  <Paragraphs>285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 DE SWITCHOVER  Série PFGM302  Moniteur de débit numérique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Beatriz López Coca</dc:creator>
  <cp:lastModifiedBy>Cristina Fernández</cp:lastModifiedBy>
  <cp:revision>241</cp:revision>
  <cp:lastPrinted>2017-08-01T15:27:52Z</cp:lastPrinted>
  <dcterms:created xsi:type="dcterms:W3CDTF">2017-07-20T14:58:55Z</dcterms:created>
  <dcterms:modified xsi:type="dcterms:W3CDTF">2025-01-23T09:38:39Z</dcterms:modified>
</cp:coreProperties>
</file>