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5" r:id="rId2"/>
  </p:sldMasterIdLst>
  <p:notesMasterIdLst>
    <p:notesMasterId r:id="rId11"/>
  </p:notesMasterIdLst>
  <p:handoutMasterIdLst>
    <p:handoutMasterId r:id="rId12"/>
  </p:handoutMasterIdLst>
  <p:sldIdLst>
    <p:sldId id="259" r:id="rId3"/>
    <p:sldId id="276" r:id="rId4"/>
    <p:sldId id="307" r:id="rId5"/>
    <p:sldId id="305" r:id="rId6"/>
    <p:sldId id="309" r:id="rId7"/>
    <p:sldId id="310" r:id="rId8"/>
    <p:sldId id="306" r:id="rId9"/>
    <p:sldId id="308" r:id="rId10"/>
  </p:sldIdLst>
  <p:sldSz cx="10691813" cy="7559675"/>
  <p:notesSz cx="7099300" cy="10234613"/>
  <p:defaultTextStyle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4BE"/>
    <a:srgbClr val="0076BA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7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199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739BD4A-49C3-4A14-ABED-9C8CA811A8F4}" type="datetimeFigureOut">
              <a:rPr lang="es-ES" smtClean="0"/>
              <a:t>23/01/2025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CB94017-1220-43FC-BEA3-D77162367F7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42829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5A2EC5C-3695-4B29-BD55-FBB399032510}" type="datetimeFigureOut">
              <a:rPr lang="es-ES" smtClean="0"/>
              <a:t>23/01/2025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1279525"/>
            <a:ext cx="48863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D6DCF97-1D26-427E-A521-77E2074F12F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45789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6282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2345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5307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6470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CA6BF1-04CF-F8FE-2DB0-027013C01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9961B05E-2AB7-D9FA-1A32-8F34F3608F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AD3822CB-C224-90B3-369C-B698462B4A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5C7A293-F9A3-FD7A-CC4A-600BBCFF75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8697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65F500-09C8-018A-CDA0-FE089D57E4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3D2BB245-7BAE-9AE9-22D1-2B8A61B3B6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F750953-F036-DFF1-A091-E5BC1A73D3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725A861-5BFA-72A7-9571-B3F27497C9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5895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0033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5713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267019" y="7024240"/>
            <a:ext cx="40442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2B8B1-60DD-4BBF-AA94-3DBBEE5C9855}" type="slidenum">
              <a:rPr lang="es-ES" smtClean="0"/>
              <a:t>‹#›</a:t>
            </a:fld>
            <a:endParaRPr lang="es-ES" dirty="0"/>
          </a:p>
        </p:txBody>
      </p:sp>
      <p:pic>
        <p:nvPicPr>
          <p:cNvPr id="5" name="Imagen 4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442" y="7133393"/>
            <a:ext cx="824161" cy="303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73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27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651331" y="402483"/>
            <a:ext cx="2305422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735065" y="402483"/>
            <a:ext cx="6782619" cy="64064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557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367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790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5600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5655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48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1456" indent="0" algn="ctr">
              <a:buNone/>
              <a:defRPr sz="1625"/>
            </a:lvl2pPr>
            <a:lvl3pPr marL="742913" indent="0" algn="ctr">
              <a:buNone/>
              <a:defRPr sz="1463"/>
            </a:lvl3pPr>
            <a:lvl4pPr marL="1114369" indent="0" algn="ctr">
              <a:buNone/>
              <a:defRPr sz="1300"/>
            </a:lvl4pPr>
            <a:lvl5pPr marL="1485826" indent="0" algn="ctr">
              <a:buNone/>
              <a:defRPr sz="1300"/>
            </a:lvl5pPr>
            <a:lvl6pPr marL="1857282" indent="0" algn="ctr">
              <a:buNone/>
              <a:defRPr sz="1300"/>
            </a:lvl6pPr>
            <a:lvl7pPr marL="2228739" indent="0" algn="ctr">
              <a:buNone/>
              <a:defRPr sz="1300"/>
            </a:lvl7pPr>
            <a:lvl8pPr marL="2600195" indent="0" algn="ctr">
              <a:buNone/>
              <a:defRPr sz="1300"/>
            </a:lvl8pPr>
            <a:lvl9pPr marL="2971651" indent="0" algn="ctr">
              <a:buNone/>
              <a:defRPr sz="13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D2B8B1-60DD-4BBF-AA94-3DBBEE5C9855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4185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48836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9495" y="1884682"/>
            <a:ext cx="9221689" cy="3144614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9495" y="5059046"/>
            <a:ext cx="9221689" cy="1653678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5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13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3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1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6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1452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412731" y="2012414"/>
            <a:ext cx="4544021" cy="479654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672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5770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5" y="402488"/>
            <a:ext cx="9221689" cy="1461188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8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8" cy="4061576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412733" y="1853171"/>
            <a:ext cx="4545413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412733" y="2761381"/>
            <a:ext cx="4545413" cy="4061576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8209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17336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9273986" y="7024240"/>
            <a:ext cx="396874" cy="402483"/>
          </a:xfrm>
        </p:spPr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85711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00325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17189" y="377984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34355" y="962471"/>
            <a:ext cx="5412731" cy="5372269"/>
          </a:xfrm>
        </p:spPr>
        <p:txBody>
          <a:bodyPr/>
          <a:lstStyle>
            <a:lvl1pPr marL="0" indent="0">
              <a:buNone/>
              <a:defRPr sz="2600"/>
            </a:lvl1pPr>
            <a:lvl2pPr marL="371456" indent="0">
              <a:buNone/>
              <a:defRPr sz="2275"/>
            </a:lvl2pPr>
            <a:lvl3pPr marL="742913" indent="0">
              <a:buNone/>
              <a:defRPr sz="1950"/>
            </a:lvl3pPr>
            <a:lvl4pPr marL="1114369" indent="0">
              <a:buNone/>
              <a:defRPr sz="1625"/>
            </a:lvl4pPr>
            <a:lvl5pPr marL="1485826" indent="0">
              <a:buNone/>
              <a:defRPr sz="1625"/>
            </a:lvl5pPr>
            <a:lvl6pPr marL="1857282" indent="0">
              <a:buNone/>
              <a:defRPr sz="1625"/>
            </a:lvl6pPr>
            <a:lvl7pPr marL="2228739" indent="0">
              <a:buNone/>
              <a:defRPr sz="1625"/>
            </a:lvl7pPr>
            <a:lvl8pPr marL="2600195" indent="0">
              <a:buNone/>
              <a:defRPr sz="1625"/>
            </a:lvl8pPr>
            <a:lvl9pPr marL="2971651" indent="0">
              <a:buNone/>
              <a:defRPr sz="1625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717189" y="2245153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34355" y="700671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441428" y="700671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63035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55272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651331" y="402483"/>
            <a:ext cx="2305422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735065" y="402483"/>
            <a:ext cx="6782619" cy="64064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796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9495" y="1884682"/>
            <a:ext cx="9221689" cy="3144614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9495" y="5059046"/>
            <a:ext cx="9221689" cy="1653678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5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13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3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1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6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35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412731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96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5" y="402488"/>
            <a:ext cx="9221689" cy="146118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8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8" cy="40615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412733" y="1853171"/>
            <a:ext cx="4545413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412733" y="2761381"/>
            <a:ext cx="4545413" cy="40615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53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62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51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85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 marL="0" indent="0">
              <a:buNone/>
              <a:defRPr sz="2600"/>
            </a:lvl1pPr>
            <a:lvl2pPr marL="371456" indent="0">
              <a:buNone/>
              <a:defRPr sz="2275"/>
            </a:lvl2pPr>
            <a:lvl3pPr marL="742913" indent="0">
              <a:buNone/>
              <a:defRPr sz="1950"/>
            </a:lvl3pPr>
            <a:lvl4pPr marL="1114369" indent="0">
              <a:buNone/>
              <a:defRPr sz="1625"/>
            </a:lvl4pPr>
            <a:lvl5pPr marL="1485826" indent="0">
              <a:buNone/>
              <a:defRPr sz="1625"/>
            </a:lvl5pPr>
            <a:lvl6pPr marL="1857282" indent="0">
              <a:buNone/>
              <a:defRPr sz="1625"/>
            </a:lvl6pPr>
            <a:lvl7pPr marL="2228739" indent="0">
              <a:buNone/>
              <a:defRPr sz="1625"/>
            </a:lvl7pPr>
            <a:lvl8pPr marL="2600195" indent="0">
              <a:buNone/>
              <a:defRPr sz="1625"/>
            </a:lvl8pPr>
            <a:lvl9pPr marL="2971651" indent="0">
              <a:buNone/>
              <a:defRPr sz="1625"/>
            </a:lvl9pPr>
          </a:lstStyle>
          <a:p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67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735063" y="402488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551093" y="700671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4E1172-37C9-4786-BE0A-C010FAC4098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3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2" r:id="rId13"/>
    <p:sldLayoutId id="2147483674" r:id="rId14"/>
    <p:sldLayoutId id="2147483724" r:id="rId15"/>
  </p:sldLayoutIdLst>
  <p:hf hdr="0" ftr="0" dt="0"/>
  <p:txStyles>
    <p:titleStyle>
      <a:lvl1pPr algn="l" defTabSz="742913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29" indent="-185729" algn="l" defTabSz="742913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186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864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00098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71555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43012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67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924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8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5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13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6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82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82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95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651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735063" y="402488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028483" y="7024240"/>
            <a:ext cx="40442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D2B8B1-60DD-4BBF-AA94-3DBBEE5C9855}" type="slidenum">
              <a:rPr lang="es-ES" smtClean="0"/>
              <a:pPr/>
              <a:t>‹#›</a:t>
            </a:fld>
            <a:endParaRPr lang="es-ES" dirty="0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779" y="7166926"/>
            <a:ext cx="884498" cy="23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04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l" defTabSz="742913" rtl="0" eaLnBrk="1" latinLnBrk="0" hangingPunct="1">
        <a:lnSpc>
          <a:spcPct val="90000"/>
        </a:lnSpc>
        <a:spcBef>
          <a:spcPct val="0"/>
        </a:spcBef>
        <a:buNone/>
        <a:defRPr sz="1625" b="1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5729" indent="-185729" algn="l" defTabSz="742913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186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864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00098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71555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43012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67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924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8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5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13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6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82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82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95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651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1"/>
          <p:cNvSpPr>
            <a:spLocks noGrp="1"/>
          </p:cNvSpPr>
          <p:nvPr>
            <p:ph type="title" idx="4294967295"/>
          </p:nvPr>
        </p:nvSpPr>
        <p:spPr>
          <a:xfrm>
            <a:off x="6019843" y="4438651"/>
            <a:ext cx="4318897" cy="2127250"/>
          </a:xfrm>
        </p:spPr>
        <p:txBody>
          <a:bodyPr>
            <a:noAutofit/>
          </a:bodyPr>
          <a:lstStyle/>
          <a:p>
            <a:pPr algn="r">
              <a:defRPr sz="195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b="1" dirty="0"/>
              <a:t>DOCUMENT DE SWITCHOVER</a:t>
            </a:r>
            <a:br>
              <a:rPr lang="en-US" sz="26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6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b="1" dirty="0"/>
              <a:t>Série PFGM302 </a:t>
            </a:r>
            <a:br>
              <a:rPr lang="en-US" sz="195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dirty="0" err="1"/>
              <a:t>Moniteur</a:t>
            </a:r>
            <a:r>
              <a:rPr dirty="0"/>
              <a:t> de </a:t>
            </a:r>
            <a:r>
              <a:rPr dirty="0" err="1"/>
              <a:t>débit</a:t>
            </a:r>
            <a:r>
              <a:rPr dirty="0"/>
              <a:t> numérique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679" b="4020"/>
          <a:stretch/>
        </p:blipFill>
        <p:spPr>
          <a:xfrm>
            <a:off x="-2207" y="0"/>
            <a:ext cx="10694020" cy="75828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B48D0DC-0632-6411-4597-F781D2BFA2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74338" y="1900224"/>
            <a:ext cx="4845505" cy="466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41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55136" y="1019614"/>
            <a:ext cx="9536830" cy="1450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Caractéristique</a:t>
            </a:r>
            <a:endParaRPr dirty="0"/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/>
              <a:t>Nouveau </a:t>
            </a:r>
            <a:r>
              <a:rPr dirty="0" err="1"/>
              <a:t>moniteur</a:t>
            </a:r>
            <a:r>
              <a:rPr dirty="0"/>
              <a:t> PFGM302 avec </a:t>
            </a:r>
            <a:r>
              <a:rPr dirty="0" err="1"/>
              <a:t>écran</a:t>
            </a:r>
            <a:r>
              <a:rPr dirty="0"/>
              <a:t> à 3 zones </a:t>
            </a:r>
            <a:r>
              <a:rPr dirty="0" err="1"/>
              <a:t>d'affichage</a:t>
            </a:r>
            <a:r>
              <a:rPr dirty="0"/>
              <a:t> qui </a:t>
            </a:r>
            <a:r>
              <a:rPr dirty="0" err="1"/>
              <a:t>permet</a:t>
            </a:r>
            <a:r>
              <a:rPr dirty="0"/>
              <a:t> </a:t>
            </a:r>
            <a:r>
              <a:rPr dirty="0" err="1"/>
              <a:t>d'afficher</a:t>
            </a:r>
            <a:r>
              <a:rPr dirty="0"/>
              <a:t> la tension </a:t>
            </a:r>
            <a:r>
              <a:rPr dirty="0" err="1"/>
              <a:t>ou</a:t>
            </a:r>
            <a:r>
              <a:rPr dirty="0"/>
              <a:t> le </a:t>
            </a:r>
            <a:r>
              <a:rPr dirty="0" err="1"/>
              <a:t>débit</a:t>
            </a:r>
            <a:endParaRPr dirty="0"/>
          </a:p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Avantage</a:t>
            </a:r>
            <a:r>
              <a:rPr dirty="0"/>
              <a:t> pour le client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Visualisation</a:t>
            </a:r>
            <a:r>
              <a:rPr dirty="0"/>
              <a:t> </a:t>
            </a:r>
            <a:r>
              <a:rPr dirty="0" err="1"/>
              <a:t>conviviale</a:t>
            </a:r>
            <a:r>
              <a:rPr dirty="0"/>
              <a:t> du </a:t>
            </a:r>
            <a:r>
              <a:rPr dirty="0" err="1"/>
              <a:t>débit</a:t>
            </a:r>
            <a:r>
              <a:rPr dirty="0"/>
              <a:t> </a:t>
            </a:r>
            <a:r>
              <a:rPr dirty="0" err="1"/>
              <a:t>mesuré</a:t>
            </a:r>
            <a:r>
              <a:rPr dirty="0"/>
              <a:t> à distance</a:t>
            </a:r>
            <a:endParaRPr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625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2840477" y="418711"/>
            <a:ext cx="745148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Caractéristiques</a:t>
            </a:r>
            <a:r>
              <a:rPr dirty="0"/>
              <a:t> </a:t>
            </a:r>
            <a:r>
              <a:rPr dirty="0" err="1"/>
              <a:t>améliorées</a:t>
            </a:r>
            <a:r>
              <a:rPr dirty="0"/>
              <a:t> et </a:t>
            </a:r>
            <a:r>
              <a:rPr dirty="0" err="1"/>
              <a:t>avantages</a:t>
            </a:r>
            <a:r>
              <a:rPr dirty="0"/>
              <a:t> </a:t>
            </a:r>
            <a:r>
              <a:rPr dirty="0" err="1"/>
              <a:t>connexes</a:t>
            </a:r>
            <a:endParaRPr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1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2E64C451-21F9-FCDB-FF03-81E20D299B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01185" y="2163996"/>
            <a:ext cx="2438920" cy="234688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84A518F-CEE5-B1BB-1BB3-1C211753F8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71153" y="2262420"/>
            <a:ext cx="2634313" cy="244194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E4D7895-5D46-4A59-5573-1F61FABAF23B}"/>
              </a:ext>
            </a:extLst>
          </p:cNvPr>
          <p:cNvSpPr txBox="1"/>
          <p:nvPr/>
        </p:nvSpPr>
        <p:spPr>
          <a:xfrm>
            <a:off x="3185159" y="2061783"/>
            <a:ext cx="8728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rPr dirty="0" err="1"/>
              <a:t>Actuel</a:t>
            </a:r>
            <a:endParaRPr sz="14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7B63148-A383-DDAF-ED22-77B1C1FC15A8}"/>
              </a:ext>
            </a:extLst>
          </p:cNvPr>
          <p:cNvSpPr txBox="1"/>
          <p:nvPr/>
        </p:nvSpPr>
        <p:spPr>
          <a:xfrm>
            <a:off x="5884226" y="2008064"/>
            <a:ext cx="8728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Nouveau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97D5419B-E7AD-94E5-D026-856D0459B6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5136" y="4860429"/>
            <a:ext cx="8448418" cy="255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555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55136" y="1019614"/>
            <a:ext cx="9536830" cy="3393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Caractéristique</a:t>
            </a:r>
          </a:p>
          <a:p>
            <a:pPr marL="278606" indent="-278606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Sortie commutation NPN et PNP</a:t>
            </a:r>
          </a:p>
          <a:p>
            <a:endParaRPr sz="1625" b="1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Avantage pour le client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Le nombre de produits stockés peut être réduit</a:t>
            </a:r>
          </a:p>
          <a:p>
            <a:endParaRPr sz="1400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Caractéristique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Sortie analogique tension 0 à 10 V et sortie analogique courant 4 à 20 mA</a:t>
            </a:r>
            <a:endParaRPr sz="12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007" indent="-232161">
              <a:buFont typeface="Arial" panose="020B0604020202020204" pitchFamily="34" charset="0"/>
              <a:buChar char="•"/>
            </a:pPr>
            <a:endParaRPr sz="12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 sz="1800" b="1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Avantage pour le client</a:t>
            </a:r>
          </a:p>
          <a:p>
            <a:pPr marL="365007" indent="-232161">
              <a:buFont typeface="Arial" panose="020B0604020202020204" pitchFamily="34" charset="0"/>
              <a:buChar char="•"/>
              <a:defRPr sz="120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Flexibilité dans la connectivité de l'installation en fonction des exigences de l'application, telles que l'immunité aux parasites, la résolution souhaitée et la complexité du câblage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endParaRPr sz="12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200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sz="1625" b="1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3287949" y="418711"/>
            <a:ext cx="70040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dirty="0" err="1"/>
              <a:t>Caractéristiques</a:t>
            </a:r>
            <a:r>
              <a:rPr dirty="0"/>
              <a:t> </a:t>
            </a:r>
            <a:r>
              <a:rPr dirty="0" err="1"/>
              <a:t>améliorées</a:t>
            </a:r>
            <a:r>
              <a:rPr dirty="0"/>
              <a:t> et </a:t>
            </a:r>
            <a:r>
              <a:rPr dirty="0" err="1"/>
              <a:t>avantages</a:t>
            </a:r>
            <a:r>
              <a:rPr dirty="0"/>
              <a:t> </a:t>
            </a:r>
            <a:r>
              <a:rPr dirty="0" err="1"/>
              <a:t>connexes</a:t>
            </a:r>
            <a:endParaRPr dirty="0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2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792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755136" y="339234"/>
            <a:ext cx="94048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Caractéristiques standards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3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753742"/>
              </p:ext>
            </p:extLst>
          </p:nvPr>
        </p:nvGraphicFramePr>
        <p:xfrm>
          <a:off x="498764" y="701894"/>
          <a:ext cx="10041773" cy="6494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2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15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623">
                <a:tc>
                  <a:txBody>
                    <a:bodyPr/>
                    <a:lstStyle/>
                    <a:p>
                      <a:pPr>
                        <a:defRPr sz="12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Série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PFM3 actuel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Nouveau PFGM302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423589"/>
                  </a:ext>
                </a:extLst>
              </a:tr>
              <a:tr h="1010243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Image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Tension d'alimentation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24 Vcc ±10 %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12 à 24 Vcc ±10 %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00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Consommation électrique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50 mA max.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25 mA max.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Protection électrique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Protection contre l'inversion de polarité 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Protection contre l'inversion de polarité 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Précision de l'affichage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±0,5 % E.M. Unité d'affichage min.±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±0,5 % E.M. Unité d'affichage min. (à température ambiante et constante de 25 °C)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6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Précision de la sortie analogique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±1 % E.M. max. (par rapport à la valeur affichée)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±0,5 % E.M. (à température ambiante 25 °C température constante)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Répétabilité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Sortie du pressostat : ±0,1 % E.M. max.</a:t>
                      </a:r>
                    </a:p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Sortie analogique : ±0,3 % E.M. max.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±0,1 % E.M. Unité d'affichage min.,</a:t>
                      </a:r>
                    </a:p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La sortie analogique est de 0,3 % E.M. max.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 err="1"/>
                        <a:t>Caractéristiques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température</a:t>
                      </a:r>
                      <a:endParaRPr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±0,5 % E.M. max. (référence 25 ºC)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±0,5 % E.M.</a:t>
                      </a:r>
                    </a:p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(à température ambiante 0 à 50 °C, 25 °C par défaut)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419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Type de sortie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Sortie à collecteur ouvert NPN ou PNP : 2 sorties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Au choix parmi les sorties collecteur ouvert NPN ou PNP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Mode de sortie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Mode </a:t>
                      </a:r>
                      <a:r>
                        <a:rPr dirty="0" err="1"/>
                        <a:t>hystérésis</a:t>
                      </a:r>
                      <a:r>
                        <a:rPr dirty="0"/>
                        <a:t>, </a:t>
                      </a:r>
                      <a:r>
                        <a:rPr dirty="0" err="1"/>
                        <a:t>comparateur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fenêtre</a:t>
                      </a:r>
                      <a:r>
                        <a:rPr dirty="0"/>
                        <a:t>,</a:t>
                      </a:r>
                    </a:p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Mode de sortie </a:t>
                      </a:r>
                      <a:r>
                        <a:rPr dirty="0" err="1"/>
                        <a:t>cumulée</a:t>
                      </a:r>
                      <a:r>
                        <a:rPr dirty="0"/>
                        <a:t>, Mode de sortie à impulsions </a:t>
                      </a:r>
                      <a:r>
                        <a:rPr dirty="0" err="1"/>
                        <a:t>cumulées</a:t>
                      </a:r>
                      <a:endParaRPr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100" baseline="0" dirty="0"/>
                        <a:t>Mode </a:t>
                      </a:r>
                      <a:r>
                        <a:rPr spc="-100" baseline="0" dirty="0" err="1"/>
                        <a:t>hystérésis</a:t>
                      </a:r>
                      <a:r>
                        <a:rPr spc="-100" baseline="0" dirty="0"/>
                        <a:t>, mode </a:t>
                      </a:r>
                      <a:r>
                        <a:rPr spc="-100" baseline="0" dirty="0" err="1"/>
                        <a:t>comparateur</a:t>
                      </a:r>
                      <a:r>
                        <a:rPr spc="-100" baseline="0" dirty="0"/>
                        <a:t> de </a:t>
                      </a:r>
                      <a:r>
                        <a:rPr spc="-100" baseline="0" dirty="0" err="1"/>
                        <a:t>fenêtre</a:t>
                      </a:r>
                      <a:r>
                        <a:rPr spc="-100" baseline="0" dirty="0"/>
                        <a:t>, mode sortie </a:t>
                      </a:r>
                      <a:r>
                        <a:rPr spc="-100" baseline="0" dirty="0" err="1"/>
                        <a:t>cumulée</a:t>
                      </a:r>
                      <a:r>
                        <a:rPr spc="-100" baseline="0" dirty="0"/>
                        <a:t> </a:t>
                      </a:r>
                      <a:r>
                        <a:rPr spc="-100" baseline="0" dirty="0" err="1"/>
                        <a:t>ou</a:t>
                      </a:r>
                      <a:endParaRPr spc="-100" baseline="0" dirty="0"/>
                    </a:p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100" baseline="0" dirty="0"/>
                        <a:t>Mode de sortie </a:t>
                      </a:r>
                      <a:r>
                        <a:rPr spc="-100" baseline="0" dirty="0" err="1"/>
                        <a:t>d'impulsions</a:t>
                      </a:r>
                      <a:r>
                        <a:rPr spc="-100" baseline="0" dirty="0"/>
                        <a:t> </a:t>
                      </a:r>
                      <a:r>
                        <a:rPr spc="-100" baseline="0" dirty="0" err="1"/>
                        <a:t>cumulées</a:t>
                      </a:r>
                      <a:r>
                        <a:rPr spc="-100" baseline="0" dirty="0"/>
                        <a:t>, mode de sortie </a:t>
                      </a:r>
                      <a:r>
                        <a:rPr spc="-100" baseline="0" dirty="0" err="1"/>
                        <a:t>d'erreur</a:t>
                      </a:r>
                      <a:r>
                        <a:rPr spc="-100" baseline="0" dirty="0"/>
                        <a:t> </a:t>
                      </a:r>
                      <a:r>
                        <a:rPr spc="-100" baseline="0" dirty="0" err="1"/>
                        <a:t>ou</a:t>
                      </a:r>
                      <a:r>
                        <a:rPr spc="-100" baseline="0" dirty="0"/>
                        <a:t> mode de sortie commutation OFF.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Type de sortie</a:t>
                      </a:r>
                      <a:endParaRPr sz="1200" kern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Au choix parmi les sorties normale ou inversée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Au choix parmi les sorties normale ou inversée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Courant max. de la charge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80 mA</a:t>
                      </a:r>
                      <a:endPara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80 mA</a:t>
                      </a:r>
                      <a:endPara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113818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Tension max. appliquée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30 Vcc</a:t>
                      </a:r>
                      <a:endPara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30 Vcc</a:t>
                      </a:r>
                      <a:endPara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893596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Chute de tension interne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 V max. (courant de charge 80 mA)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70" baseline="0" dirty="0"/>
                        <a:t>Sortie NPN : 1,0 V max. (pour un courant de charge de 80 mA)</a:t>
                      </a:r>
                    </a:p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70" baseline="0" dirty="0"/>
                        <a:t>Sortie PNP : 1,5 V max. (pour un courant de charge de 80 mA)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60298"/>
                  </a:ext>
                </a:extLst>
              </a:tr>
            </a:tbl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5245445" y="285708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Détails techniques</a:t>
            </a:r>
          </a:p>
        </p:txBody>
      </p:sp>
      <p:sp>
        <p:nvSpPr>
          <p:cNvPr id="12" name="Text Box 138"/>
          <p:cNvSpPr txBox="1">
            <a:spLocks noChangeArrowheads="1"/>
          </p:cNvSpPr>
          <p:nvPr/>
        </p:nvSpPr>
        <p:spPr bwMode="auto">
          <a:xfrm>
            <a:off x="1984276" y="7277944"/>
            <a:ext cx="3361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Différence dans les caractéristiques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1601936" y="7269058"/>
            <a:ext cx="382340" cy="271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463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7A08954-A8B7-BFFA-45A0-A607274C76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05238" y="1038109"/>
            <a:ext cx="945408" cy="90712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5B6AE705-AC4F-470C-286D-643E3C6F7C0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74259" y="1036011"/>
            <a:ext cx="971647" cy="89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604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6AFD70-79DA-E8D6-4E00-A70B8373C7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375E9F18-8C75-80BA-02D5-10899A47B7C0}"/>
              </a:ext>
            </a:extLst>
          </p:cNvPr>
          <p:cNvSpPr txBox="1"/>
          <p:nvPr/>
        </p:nvSpPr>
        <p:spPr>
          <a:xfrm>
            <a:off x="1054394" y="148045"/>
            <a:ext cx="94048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Caractéristiques standards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76713ACE-634E-76CB-B148-BAA543F64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3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1656124-31ED-ACF7-4D4E-06951B1D29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996662"/>
              </p:ext>
            </p:extLst>
          </p:nvPr>
        </p:nvGraphicFramePr>
        <p:xfrm>
          <a:off x="83127" y="510705"/>
          <a:ext cx="10608685" cy="6787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5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363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623">
                <a:tc>
                  <a:txBody>
                    <a:bodyPr/>
                    <a:lstStyle/>
                    <a:p>
                      <a:pPr>
                        <a:defRPr sz="12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Série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PFM3 actuel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Nouveau PFGM302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423589"/>
                  </a:ext>
                </a:extLst>
              </a:tr>
              <a:tr h="1010243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Image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Temps de réponse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-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Au choix entre 0, 0,05 et 0,10 s (incrément de 0,01 s), 0,1 à 1,0 s (incrément de 0,1 s),1 à 10 s (incrément de 1 s), 20 s, 30 s, 40 s, 50 s ou 60 s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00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Temps de réponse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 ms (10 ms, 50 ms, 0,5 s, 1 s peuvent être sélectionnés)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 ms max. (valeur sans filtre numérique (à 0 ms).)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Hystérésis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Variable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Variable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Protection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Protection contre les courts-circuits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Protection contre les courts-circuits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6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Modèle à sortie analogique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Entrée tension : 1 à 5 V</a:t>
                      </a:r>
                    </a:p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Entrée de courant : 4 à 20 mA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60" baseline="0" dirty="0"/>
                        <a:t>Entrée tension : 1 à 5 V (0 à 10 V </a:t>
                      </a:r>
                      <a:r>
                        <a:rPr spc="-60" baseline="0" dirty="0" err="1"/>
                        <a:t>sélectionnable</a:t>
                      </a:r>
                      <a:r>
                        <a:rPr spc="-60" baseline="0" dirty="0"/>
                        <a:t>, </a:t>
                      </a:r>
                      <a:r>
                        <a:rPr spc="-60" baseline="0" dirty="0" err="1"/>
                        <a:t>uniquement</a:t>
                      </a:r>
                      <a:r>
                        <a:rPr spc="-60" baseline="0" dirty="0"/>
                        <a:t> </a:t>
                      </a:r>
                      <a:r>
                        <a:rPr spc="-60" baseline="0" dirty="0" err="1"/>
                        <a:t>lorsque</a:t>
                      </a:r>
                      <a:r>
                        <a:rPr spc="-60" baseline="0" dirty="0"/>
                        <a:t> la tension </a:t>
                      </a:r>
                      <a:r>
                        <a:rPr spc="-60" baseline="0" dirty="0" err="1"/>
                        <a:t>d'alimentation</a:t>
                      </a:r>
                      <a:r>
                        <a:rPr spc="-60" baseline="0" dirty="0"/>
                        <a:t> </a:t>
                      </a:r>
                      <a:r>
                        <a:rPr spc="-60" baseline="0" dirty="0" err="1"/>
                        <a:t>est</a:t>
                      </a:r>
                      <a:r>
                        <a:rPr spc="-60" baseline="0" dirty="0"/>
                        <a:t> de 24 </a:t>
                      </a:r>
                      <a:r>
                        <a:rPr spc="-60" baseline="0" dirty="0" err="1"/>
                        <a:t>Vcc</a:t>
                      </a:r>
                      <a:r>
                        <a:rPr spc="-60" baseline="0" dirty="0"/>
                        <a:t>)</a:t>
                      </a:r>
                    </a:p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60" baseline="0" dirty="0"/>
                        <a:t>Entrée courant : 4 à 20 mA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Impédance, sortie tension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Impédance de sortie : 1 kΩ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Impédance de sortie : 1 kΩ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Impédance, sortie de courant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Impédance de charge max. : 600 Ω (24 Vcc)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70" baseline="0" dirty="0" err="1"/>
                        <a:t>Impédance</a:t>
                      </a:r>
                      <a:r>
                        <a:rPr spc="-70" baseline="0" dirty="0"/>
                        <a:t> de charge max. : 300 Ω (avec </a:t>
                      </a:r>
                      <a:r>
                        <a:rPr spc="-70" baseline="0" dirty="0" err="1"/>
                        <a:t>une</a:t>
                      </a:r>
                      <a:r>
                        <a:rPr spc="-70" baseline="0" dirty="0"/>
                        <a:t> tension </a:t>
                      </a:r>
                      <a:r>
                        <a:rPr spc="-70" baseline="0" dirty="0" err="1"/>
                        <a:t>d'alimentation</a:t>
                      </a:r>
                      <a:r>
                        <a:rPr spc="-70" baseline="0" dirty="0"/>
                        <a:t> de 12 V), 600 Ω (avec tension </a:t>
                      </a:r>
                      <a:r>
                        <a:rPr spc="-70" baseline="0" dirty="0" err="1"/>
                        <a:t>d'alimentation</a:t>
                      </a:r>
                      <a:r>
                        <a:rPr spc="-70" baseline="0" dirty="0"/>
                        <a:t> de 24 V)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419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Temps de réponse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1,5 s (100 ms)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50 ms max. (valeur sans filtre numérique (à 0 ms).)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Caractéristiques d'entrée externe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Entrée sans tension (</a:t>
                      </a:r>
                      <a:r>
                        <a:rPr dirty="0" err="1"/>
                        <a:t>détecteur</a:t>
                      </a:r>
                      <a:r>
                        <a:rPr dirty="0"/>
                        <a:t> reed </a:t>
                      </a:r>
                      <a:r>
                        <a:rPr dirty="0" err="1"/>
                        <a:t>ou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statique</a:t>
                      </a:r>
                      <a:r>
                        <a:rPr dirty="0"/>
                        <a:t>), 30 </a:t>
                      </a:r>
                      <a:r>
                        <a:rPr dirty="0" err="1"/>
                        <a:t>ms</a:t>
                      </a:r>
                      <a:r>
                        <a:rPr dirty="0"/>
                        <a:t> min.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Tension d'entrée : 0,4 V max. (détecteur Reed ou statique), temps d'entrée : 30 ms ou plus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Mode d'entrée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 err="1"/>
                        <a:t>Réinitialisation</a:t>
                      </a:r>
                      <a:r>
                        <a:rPr dirty="0"/>
                        <a:t> externe du </a:t>
                      </a:r>
                      <a:r>
                        <a:rPr dirty="0" err="1"/>
                        <a:t>débit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cumulé</a:t>
                      </a:r>
                      <a:r>
                        <a:rPr dirty="0"/>
                        <a:t>, auto-shift </a:t>
                      </a:r>
                      <a:r>
                        <a:rPr dirty="0" err="1"/>
                        <a:t>ou</a:t>
                      </a:r>
                      <a:r>
                        <a:rPr dirty="0"/>
                        <a:t> auto-shift du </a:t>
                      </a:r>
                      <a:r>
                        <a:rPr dirty="0" err="1"/>
                        <a:t>zéro</a:t>
                      </a:r>
                      <a:endParaRPr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Réinitialisation externe du débit cumulé et maintenance de la valeur de débit de crête/minimum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Type d'entrée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70" baseline="0" dirty="0"/>
                        <a:t>Entrée tension : 1 à 5 </a:t>
                      </a:r>
                      <a:r>
                        <a:rPr spc="-70" baseline="0" dirty="0" err="1"/>
                        <a:t>Vcc</a:t>
                      </a:r>
                      <a:r>
                        <a:rPr spc="-70" baseline="0" dirty="0"/>
                        <a:t> (</a:t>
                      </a:r>
                      <a:r>
                        <a:rPr spc="-70" baseline="0" dirty="0" err="1"/>
                        <a:t>Impédance</a:t>
                      </a:r>
                      <a:r>
                        <a:rPr spc="-70" baseline="0" dirty="0"/>
                        <a:t> </a:t>
                      </a:r>
                      <a:r>
                        <a:rPr spc="-70" baseline="0" dirty="0" err="1"/>
                        <a:t>d'entrée</a:t>
                      </a:r>
                      <a:r>
                        <a:rPr spc="-70" baseline="0" dirty="0"/>
                        <a:t> : 1 MΩ)</a:t>
                      </a:r>
                    </a:p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70" baseline="0" dirty="0"/>
                        <a:t>Entrée de courant : 4 à 20 mA (</a:t>
                      </a:r>
                      <a:r>
                        <a:rPr spc="-70" baseline="0" dirty="0" err="1"/>
                        <a:t>Impédance</a:t>
                      </a:r>
                      <a:r>
                        <a:rPr spc="-70" baseline="0" dirty="0"/>
                        <a:t> </a:t>
                      </a:r>
                      <a:r>
                        <a:rPr spc="-70" baseline="0" dirty="0" err="1"/>
                        <a:t>d'entrée</a:t>
                      </a:r>
                      <a:r>
                        <a:rPr spc="-70" baseline="0" dirty="0"/>
                        <a:t> : 240 Ω)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Entrée tension : 1 à 5 </a:t>
                      </a:r>
                      <a:r>
                        <a:rPr dirty="0" err="1"/>
                        <a:t>Vcc</a:t>
                      </a:r>
                      <a:r>
                        <a:rPr dirty="0"/>
                        <a:t> (</a:t>
                      </a:r>
                      <a:r>
                        <a:rPr dirty="0" err="1"/>
                        <a:t>Impédance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d'entrée</a:t>
                      </a:r>
                      <a:r>
                        <a:rPr dirty="0"/>
                        <a:t> : 1 MΩ)</a:t>
                      </a:r>
                    </a:p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Entrée de courant : 4 à 20 mA (</a:t>
                      </a:r>
                      <a:r>
                        <a:rPr dirty="0" err="1"/>
                        <a:t>impédance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d'entrée</a:t>
                      </a:r>
                      <a:r>
                        <a:rPr dirty="0"/>
                        <a:t> : 51 Ω)(0 l/min à la </a:t>
                      </a:r>
                      <a:r>
                        <a:rPr dirty="0" err="1"/>
                        <a:t>valeur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maximale</a:t>
                      </a:r>
                      <a:r>
                        <a:rPr dirty="0"/>
                        <a:t> du </a:t>
                      </a:r>
                      <a:r>
                        <a:rPr dirty="0" err="1"/>
                        <a:t>débit</a:t>
                      </a:r>
                      <a:r>
                        <a:rPr dirty="0"/>
                        <a:t> nominal)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113818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Méthode de connexion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Connecteur (e-con)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Connecteur (e-con)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893596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Protection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-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Protection </a:t>
                      </a:r>
                      <a:r>
                        <a:rPr dirty="0" err="1"/>
                        <a:t>contre</a:t>
                      </a:r>
                      <a:r>
                        <a:rPr dirty="0"/>
                        <a:t> les </a:t>
                      </a:r>
                      <a:r>
                        <a:rPr dirty="0" err="1"/>
                        <a:t>surtensions</a:t>
                      </a:r>
                      <a:r>
                        <a:rPr dirty="0"/>
                        <a:t> (</a:t>
                      </a:r>
                      <a:r>
                        <a:rPr dirty="0" err="1"/>
                        <a:t>jusqu'à</a:t>
                      </a:r>
                      <a:r>
                        <a:rPr dirty="0"/>
                        <a:t> de 26,4 V)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60298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1E7847EF-AC4A-A590-9A0F-E8B532BED630}"/>
              </a:ext>
            </a:extLst>
          </p:cNvPr>
          <p:cNvSpPr txBox="1"/>
          <p:nvPr/>
        </p:nvSpPr>
        <p:spPr>
          <a:xfrm>
            <a:off x="5245445" y="44637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Détails techniques</a:t>
            </a:r>
          </a:p>
        </p:txBody>
      </p:sp>
      <p:sp>
        <p:nvSpPr>
          <p:cNvPr id="12" name="Text Box 138">
            <a:extLst>
              <a:ext uri="{FF2B5EF4-FFF2-40B4-BE49-F238E27FC236}">
                <a16:creationId xmlns:a16="http://schemas.microsoft.com/office/drawing/2014/main" id="{715B0F29-83C9-862A-BE3A-648B9BC9D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276" y="7277944"/>
            <a:ext cx="3361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Différence dans les caractéristiques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5D442A6-2F51-FC03-B442-886B30511E58}"/>
              </a:ext>
            </a:extLst>
          </p:cNvPr>
          <p:cNvSpPr/>
          <p:nvPr/>
        </p:nvSpPr>
        <p:spPr>
          <a:xfrm>
            <a:off x="1601936" y="7269058"/>
            <a:ext cx="382340" cy="271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463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F707C4F-956D-EC02-8F00-DB5891DE4E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05238" y="855231"/>
            <a:ext cx="945408" cy="90712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BD83604D-5C31-F44A-6BC9-0F33762C6F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74259" y="853133"/>
            <a:ext cx="971647" cy="89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028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617971-853A-1D8E-0271-47CE530DB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57698B99-B136-A1ED-E155-E907BB801CF7}"/>
              </a:ext>
            </a:extLst>
          </p:cNvPr>
          <p:cNvSpPr txBox="1"/>
          <p:nvPr/>
        </p:nvSpPr>
        <p:spPr>
          <a:xfrm>
            <a:off x="1021143" y="164771"/>
            <a:ext cx="94048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Caractéristiques standards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38B69C06-647A-BF8F-EAFB-5AA40FDB7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3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7442904-0D09-E05D-F48F-6D1B83E33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19577"/>
              </p:ext>
            </p:extLst>
          </p:nvPr>
        </p:nvGraphicFramePr>
        <p:xfrm>
          <a:off x="66502" y="452513"/>
          <a:ext cx="10474035" cy="6769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8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1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838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623">
                <a:tc>
                  <a:txBody>
                    <a:bodyPr/>
                    <a:lstStyle/>
                    <a:p>
                      <a:pPr>
                        <a:defRPr sz="12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Série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PFM3 actuel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Nouveau PFGM302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423589"/>
                  </a:ext>
                </a:extLst>
              </a:tr>
              <a:tr h="1010243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Image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Type d'affichage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LED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LCD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00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Nombre d'écrans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Écran à un affichage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100" baseline="0" dirty="0" err="1"/>
                        <a:t>Écran</a:t>
                      </a:r>
                      <a:r>
                        <a:rPr spc="-100" baseline="0" dirty="0"/>
                        <a:t> à 3 zones </a:t>
                      </a:r>
                      <a:r>
                        <a:rPr spc="-100" baseline="0" dirty="0" err="1"/>
                        <a:t>d'affichage</a:t>
                      </a:r>
                      <a:r>
                        <a:rPr spc="-100" baseline="0" dirty="0"/>
                        <a:t> (</a:t>
                      </a:r>
                      <a:r>
                        <a:rPr spc="-100" baseline="0" dirty="0" err="1"/>
                        <a:t>écran</a:t>
                      </a:r>
                      <a:r>
                        <a:rPr spc="-100" baseline="0" dirty="0"/>
                        <a:t> principal, </a:t>
                      </a:r>
                      <a:r>
                        <a:rPr spc="-100" baseline="0" dirty="0" err="1"/>
                        <a:t>écran</a:t>
                      </a:r>
                      <a:r>
                        <a:rPr spc="-100" baseline="0" dirty="0"/>
                        <a:t> </a:t>
                      </a:r>
                      <a:r>
                        <a:rPr spc="-100" baseline="0" dirty="0" err="1"/>
                        <a:t>inférieur</a:t>
                      </a:r>
                      <a:r>
                        <a:rPr spc="-100" baseline="0" dirty="0"/>
                        <a:t>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Couleur d'affichage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Rouge/vert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buAutoNum type="arabicParenR"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Écran principal : rouge/vert</a:t>
                      </a:r>
                    </a:p>
                    <a:p>
                      <a:pPr marL="228600" indent="-228600" algn="ctr">
                        <a:buAutoNum type="arabicParenR"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2) Écran inférieur : orange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Nombre de chiffres affichés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3+1/2 chiffres, 7 segments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ctr">
                        <a:buAutoNum type="arabicParenR"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Écran principal : 5 chiffres (7 segments)</a:t>
                      </a:r>
                    </a:p>
                    <a:p>
                      <a:pPr marL="0" indent="0" algn="ctr">
                        <a:buNone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2) Écran inférieur : 9 chiffres (7 segments)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6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LED d'indication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La LED </a:t>
                      </a:r>
                      <a:r>
                        <a:rPr dirty="0" err="1"/>
                        <a:t>est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allumée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lorsque</a:t>
                      </a:r>
                      <a:r>
                        <a:rPr dirty="0"/>
                        <a:t> la sortie </a:t>
                      </a:r>
                      <a:r>
                        <a:rPr dirty="0" err="1"/>
                        <a:t>est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activée</a:t>
                      </a:r>
                      <a:r>
                        <a:rPr dirty="0"/>
                        <a:t> OUT1 : vert OUT2 : rouge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La LED est activée lorsque la sortie de commutateur est active (OUT1/OUT2 : orange).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Sauvegarde de la valeur cumulée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Toutes les 2 ou 5 minutes, le débit cumulé enregistré est conservé même lorsque l'alimentation est coupée.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Toutes les 2 ou 5 minutes, le débit cumulé enregistré est conservé même lorsque l'alimentation est coupée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Filtre numérique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-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80" baseline="0" dirty="0"/>
                        <a:t>Au choix entre 0, 0,05 et 0,10 s (</a:t>
                      </a:r>
                      <a:r>
                        <a:rPr spc="-80" baseline="0" dirty="0" err="1"/>
                        <a:t>incrément</a:t>
                      </a:r>
                      <a:r>
                        <a:rPr spc="-80" baseline="0" dirty="0"/>
                        <a:t> de 0,01 s), 0,1 à 1,0 s (</a:t>
                      </a:r>
                      <a:r>
                        <a:rPr spc="-80" baseline="0" dirty="0" err="1"/>
                        <a:t>incrément</a:t>
                      </a:r>
                      <a:r>
                        <a:rPr spc="-80" baseline="0" dirty="0"/>
                        <a:t> de 0,1 s),1 à 10 s (</a:t>
                      </a:r>
                      <a:r>
                        <a:rPr spc="-80" baseline="0" dirty="0" err="1"/>
                        <a:t>incrément</a:t>
                      </a:r>
                      <a:r>
                        <a:rPr spc="-80" baseline="0" dirty="0"/>
                        <a:t> de 1 s), 20 s </a:t>
                      </a:r>
                      <a:r>
                        <a:rPr spc="-80" baseline="0" dirty="0" err="1"/>
                        <a:t>ou</a:t>
                      </a:r>
                      <a:r>
                        <a:rPr spc="-80" baseline="0" dirty="0"/>
                        <a:t> 30 s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419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Protection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IP40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IP40</a:t>
                      </a:r>
                      <a:endParaRPr sz="120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Tension admissible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1000 Vca pendant 1 min. entre l'ensemble de la pièce de charge et le boîtier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1000 Vca, durant 1 minute entre les câbles et le boîtier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Résistance d'isolation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50 MΩ min (500 </a:t>
                      </a:r>
                      <a:r>
                        <a:rPr dirty="0" err="1"/>
                        <a:t>Vcc</a:t>
                      </a:r>
                      <a:r>
                        <a:rPr dirty="0"/>
                        <a:t> Mega) entre toute la </a:t>
                      </a:r>
                      <a:r>
                        <a:rPr dirty="0" err="1"/>
                        <a:t>partie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en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cours</a:t>
                      </a:r>
                      <a:r>
                        <a:rPr dirty="0"/>
                        <a:t> de charge et le </a:t>
                      </a:r>
                      <a:r>
                        <a:rPr dirty="0" err="1"/>
                        <a:t>boîtier</a:t>
                      </a:r>
                      <a:endParaRPr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50 MΩ ou plus entre les câbles et le boîtier (avec mégohmmètre de 500 Vcc)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Plage de </a:t>
                      </a:r>
                      <a:r>
                        <a:rPr dirty="0" err="1"/>
                        <a:t>température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d'utilisation</a:t>
                      </a:r>
                      <a:endParaRPr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En fonctionnement : 0 à 50 °C, Stockage : -10 à 60 °C (sans condensation ni gel)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En fonctionnement : 0 à 50 °C, Stockage : -10 à 60 °C (sans condensation ni gel)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113818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70" baseline="0" dirty="0"/>
                        <a:t>Plage </a:t>
                      </a:r>
                      <a:r>
                        <a:rPr spc="-70" baseline="0" dirty="0" err="1"/>
                        <a:t>d'humidité</a:t>
                      </a:r>
                      <a:r>
                        <a:rPr spc="-70" baseline="0" dirty="0"/>
                        <a:t> </a:t>
                      </a:r>
                      <a:r>
                        <a:rPr spc="-70" baseline="0" dirty="0" err="1"/>
                        <a:t>d'utilisation</a:t>
                      </a:r>
                      <a:endParaRPr sz="1200" kern="1200" spc="-7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70" baseline="0"/>
                        <a:t>En fonctionnement/stockage : 35 à 85 % H.R. (sans condensation)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spc="-70" baseline="0" dirty="0"/>
                        <a:t>En </a:t>
                      </a:r>
                      <a:r>
                        <a:rPr spc="-70" baseline="0" dirty="0" err="1"/>
                        <a:t>fonctionnement</a:t>
                      </a:r>
                      <a:r>
                        <a:rPr spc="-70" baseline="0" dirty="0"/>
                        <a:t>/stockage : 35 à 85 % H.R. (sans condensation)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893596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Normes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 err="1"/>
                        <a:t>Marquage</a:t>
                      </a:r>
                      <a:r>
                        <a:rPr dirty="0"/>
                        <a:t> CE/UKCA, UL(CSA)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Marquage CE/UKCA</a:t>
                      </a:r>
                    </a:p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UL (acquisition prévue en décembre 2024)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60298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algn="l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Masse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30 g (sans câble), 55 g (avec câble)</a:t>
                      </a:r>
                      <a:endParaRPr sz="1200" b="0" i="0" u="none" strike="noStrike" kern="1200" baseline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bg2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rPr dirty="0"/>
                        <a:t>25 g (sans </a:t>
                      </a:r>
                      <a:r>
                        <a:rPr dirty="0" err="1"/>
                        <a:t>câble</a:t>
                      </a:r>
                      <a:r>
                        <a:rPr dirty="0"/>
                        <a:t>), 39 g avec </a:t>
                      </a:r>
                      <a:r>
                        <a:rPr dirty="0" err="1"/>
                        <a:t>câble</a:t>
                      </a:r>
                      <a:endParaRPr sz="1200" b="0" i="0" u="none" strike="noStrike" kern="1200" baseline="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1432862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BC1A156B-C09F-E601-ADC8-7E173C2B2F14}"/>
              </a:ext>
            </a:extLst>
          </p:cNvPr>
          <p:cNvSpPr txBox="1"/>
          <p:nvPr/>
        </p:nvSpPr>
        <p:spPr>
          <a:xfrm>
            <a:off x="5245445" y="3067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Détails techniques</a:t>
            </a:r>
          </a:p>
        </p:txBody>
      </p:sp>
      <p:sp>
        <p:nvSpPr>
          <p:cNvPr id="12" name="Text Box 138">
            <a:extLst>
              <a:ext uri="{FF2B5EF4-FFF2-40B4-BE49-F238E27FC236}">
                <a16:creationId xmlns:a16="http://schemas.microsoft.com/office/drawing/2014/main" id="{3A2CC529-4045-BFE7-77B1-6571BF307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276" y="7277944"/>
            <a:ext cx="3361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Différence dans les caractéristiques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7C3380D-6323-7C0D-7AC5-4F2B1BD8E058}"/>
              </a:ext>
            </a:extLst>
          </p:cNvPr>
          <p:cNvSpPr/>
          <p:nvPr/>
        </p:nvSpPr>
        <p:spPr>
          <a:xfrm>
            <a:off x="1601936" y="7269058"/>
            <a:ext cx="382340" cy="271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463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F4CA9A9-2831-F955-81D4-F33D825684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6807" y="821845"/>
            <a:ext cx="945408" cy="90712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CE4E41BB-4F83-89D7-CD72-6ACE340D57F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67183" y="785946"/>
            <a:ext cx="971647" cy="89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423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C56DFDB-0CB2-5CA2-FD61-986E0C2E22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3905" y="2066793"/>
            <a:ext cx="7017266" cy="3527132"/>
          </a:xfrm>
          <a:prstGeom prst="rect">
            <a:avLst/>
          </a:prstGeom>
        </p:spPr>
      </p:pic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298843"/>
              </p:ext>
            </p:extLst>
          </p:nvPr>
        </p:nvGraphicFramePr>
        <p:xfrm>
          <a:off x="1072342" y="5782550"/>
          <a:ext cx="8360572" cy="1041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91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5711">
                  <a:extLst>
                    <a:ext uri="{9D8B030D-6E8A-4147-A177-3AD203B41FA5}">
                      <a16:colId xmlns:a16="http://schemas.microsoft.com/office/drawing/2014/main" val="3834029789"/>
                    </a:ext>
                  </a:extLst>
                </a:gridCol>
                <a:gridCol w="8478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4523">
                  <a:extLst>
                    <a:ext uri="{9D8B030D-6E8A-4147-A177-3AD203B41FA5}">
                      <a16:colId xmlns:a16="http://schemas.microsoft.com/office/drawing/2014/main" val="511839858"/>
                    </a:ext>
                  </a:extLst>
                </a:gridCol>
                <a:gridCol w="856211">
                  <a:extLst>
                    <a:ext uri="{9D8B030D-6E8A-4147-A177-3AD203B41FA5}">
                      <a16:colId xmlns:a16="http://schemas.microsoft.com/office/drawing/2014/main" val="3464390241"/>
                    </a:ext>
                  </a:extLst>
                </a:gridCol>
                <a:gridCol w="6567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045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6103">
                  <a:extLst>
                    <a:ext uri="{9D8B030D-6E8A-4147-A177-3AD203B41FA5}">
                      <a16:colId xmlns:a16="http://schemas.microsoft.com/office/drawing/2014/main" val="882517290"/>
                    </a:ext>
                  </a:extLst>
                </a:gridCol>
                <a:gridCol w="431609">
                  <a:extLst>
                    <a:ext uri="{9D8B030D-6E8A-4147-A177-3AD203B41FA5}">
                      <a16:colId xmlns:a16="http://schemas.microsoft.com/office/drawing/2014/main" val="239672345"/>
                    </a:ext>
                  </a:extLst>
                </a:gridCol>
                <a:gridCol w="431609">
                  <a:extLst>
                    <a:ext uri="{9D8B030D-6E8A-4147-A177-3AD203B41FA5}">
                      <a16:colId xmlns:a16="http://schemas.microsoft.com/office/drawing/2014/main" val="2714077460"/>
                    </a:ext>
                  </a:extLst>
                </a:gridCol>
              </a:tblGrid>
              <a:tr h="289710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Série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B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F</a:t>
                      </a:r>
                      <a:endParaRPr sz="12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G</a:t>
                      </a:r>
                      <a:endParaRPr sz="12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H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I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J</a:t>
                      </a:r>
                      <a:endParaRPr sz="12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K</a:t>
                      </a:r>
                      <a:endParaRPr sz="12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L</a:t>
                      </a:r>
                      <a:endParaRPr sz="12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64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PFM3 actuel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20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40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31,3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1,6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26,2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41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4,2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10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15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7,2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22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Nouveau PFGM302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45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-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2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-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34,6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5,2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9,6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14,7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5,2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19</a:t>
                      </a:r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" name="Text Box 138"/>
          <p:cNvSpPr txBox="1">
            <a:spLocks noChangeArrowheads="1"/>
          </p:cNvSpPr>
          <p:nvPr/>
        </p:nvSpPr>
        <p:spPr bwMode="auto">
          <a:xfrm>
            <a:off x="2406595" y="7175835"/>
            <a:ext cx="3361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Différence dans les caractéristiques</a:t>
            </a:r>
          </a:p>
        </p:txBody>
      </p:sp>
      <p:sp>
        <p:nvSpPr>
          <p:cNvPr id="29" name="Rectángulo 28"/>
          <p:cNvSpPr/>
          <p:nvPr/>
        </p:nvSpPr>
        <p:spPr>
          <a:xfrm>
            <a:off x="2024255" y="7181715"/>
            <a:ext cx="382340" cy="271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1463"/>
          </a:p>
        </p:txBody>
      </p:sp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Détails techniques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Dimensions</a:t>
            </a:r>
          </a:p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Dimensions générales – Fixation de montage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AEDDAB4-D60C-EE3F-11E6-F0C4B5274E24}"/>
              </a:ext>
            </a:extLst>
          </p:cNvPr>
          <p:cNvSpPr txBox="1"/>
          <p:nvPr/>
        </p:nvSpPr>
        <p:spPr>
          <a:xfrm>
            <a:off x="2406595" y="1573612"/>
            <a:ext cx="13756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PFM3 actuel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CDEFAB6-4DA5-5DAD-5A8B-D14FA03FB3D7}"/>
              </a:ext>
            </a:extLst>
          </p:cNvPr>
          <p:cNvSpPr txBox="1"/>
          <p:nvPr/>
        </p:nvSpPr>
        <p:spPr>
          <a:xfrm>
            <a:off x="5580389" y="1659086"/>
            <a:ext cx="189034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rPr dirty="0"/>
              <a:t>Nouveau PFGM302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CE9B6A6-EA9B-F68D-54FA-2B19542051EB}"/>
              </a:ext>
            </a:extLst>
          </p:cNvPr>
          <p:cNvSpPr txBox="1"/>
          <p:nvPr/>
        </p:nvSpPr>
        <p:spPr>
          <a:xfrm>
            <a:off x="2485862" y="2076680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A</a:t>
            </a:r>
            <a:endParaRPr sz="200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71B0D36E-0EE3-7EAF-ACE4-3B421AF3AB17}"/>
              </a:ext>
            </a:extLst>
          </p:cNvPr>
          <p:cNvSpPr txBox="1"/>
          <p:nvPr/>
        </p:nvSpPr>
        <p:spPr>
          <a:xfrm>
            <a:off x="2485862" y="2234578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B</a:t>
            </a:r>
            <a:endParaRPr sz="2000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F992C512-7338-564F-FC89-037EC1A341C6}"/>
              </a:ext>
            </a:extLst>
          </p:cNvPr>
          <p:cNvSpPr txBox="1"/>
          <p:nvPr/>
        </p:nvSpPr>
        <p:spPr>
          <a:xfrm rot="16200000">
            <a:off x="1521055" y="2982291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C</a:t>
            </a:r>
            <a:endParaRPr sz="200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F819B637-3DAB-F19B-4916-42EE16B581BC}"/>
              </a:ext>
            </a:extLst>
          </p:cNvPr>
          <p:cNvSpPr txBox="1"/>
          <p:nvPr/>
        </p:nvSpPr>
        <p:spPr>
          <a:xfrm rot="16200000">
            <a:off x="1653428" y="3128829"/>
            <a:ext cx="384182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D</a:t>
            </a:r>
            <a:endParaRPr sz="2000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FE213928-EAF2-8979-EFA6-903A5EF29D09}"/>
              </a:ext>
            </a:extLst>
          </p:cNvPr>
          <p:cNvSpPr txBox="1"/>
          <p:nvPr/>
        </p:nvSpPr>
        <p:spPr>
          <a:xfrm rot="16200000">
            <a:off x="1814739" y="3174381"/>
            <a:ext cx="384182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E</a:t>
            </a:r>
            <a:endParaRPr sz="2000"/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2B536DDC-D7D8-A4C1-8D59-C7B6876F2884}"/>
              </a:ext>
            </a:extLst>
          </p:cNvPr>
          <p:cNvSpPr txBox="1"/>
          <p:nvPr/>
        </p:nvSpPr>
        <p:spPr>
          <a:xfrm rot="16200000">
            <a:off x="3021240" y="3128829"/>
            <a:ext cx="384182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F</a:t>
            </a:r>
            <a:endParaRPr sz="2000"/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9F820FC7-19AB-0E09-76A1-412D04B597BF}"/>
              </a:ext>
            </a:extLst>
          </p:cNvPr>
          <p:cNvSpPr txBox="1"/>
          <p:nvPr/>
        </p:nvSpPr>
        <p:spPr>
          <a:xfrm>
            <a:off x="4009862" y="3570507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G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1ACA0F9B-ABE2-C2EB-D3DA-B35023027B3C}"/>
              </a:ext>
            </a:extLst>
          </p:cNvPr>
          <p:cNvSpPr txBox="1"/>
          <p:nvPr/>
        </p:nvSpPr>
        <p:spPr>
          <a:xfrm rot="16200000">
            <a:off x="1832162" y="4520226"/>
            <a:ext cx="384182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H</a:t>
            </a:r>
            <a:endParaRPr sz="2000"/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34E3A912-1CF1-BE9D-D1DB-1D9A4D653E69}"/>
              </a:ext>
            </a:extLst>
          </p:cNvPr>
          <p:cNvSpPr txBox="1"/>
          <p:nvPr/>
        </p:nvSpPr>
        <p:spPr>
          <a:xfrm rot="16200000">
            <a:off x="3055667" y="4719879"/>
            <a:ext cx="202458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I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A70CAA37-1A33-CEC5-6C9E-8CF4845CBF4D}"/>
              </a:ext>
            </a:extLst>
          </p:cNvPr>
          <p:cNvSpPr txBox="1"/>
          <p:nvPr/>
        </p:nvSpPr>
        <p:spPr>
          <a:xfrm rot="16200000">
            <a:off x="3212654" y="4757979"/>
            <a:ext cx="202458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J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94254D62-7D58-A64C-6E9F-C60D077262E4}"/>
              </a:ext>
            </a:extLst>
          </p:cNvPr>
          <p:cNvSpPr txBox="1"/>
          <p:nvPr/>
        </p:nvSpPr>
        <p:spPr>
          <a:xfrm>
            <a:off x="1931194" y="5064919"/>
            <a:ext cx="278094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K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B2780079-8E29-349C-AAD5-2926366035AD}"/>
              </a:ext>
            </a:extLst>
          </p:cNvPr>
          <p:cNvSpPr txBox="1"/>
          <p:nvPr/>
        </p:nvSpPr>
        <p:spPr>
          <a:xfrm>
            <a:off x="2509837" y="5220859"/>
            <a:ext cx="278094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L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B7170C37-B754-F4C2-D107-74B11AC58BD5}"/>
              </a:ext>
            </a:extLst>
          </p:cNvPr>
          <p:cNvSpPr txBox="1"/>
          <p:nvPr/>
        </p:nvSpPr>
        <p:spPr>
          <a:xfrm>
            <a:off x="2550318" y="5392184"/>
            <a:ext cx="278094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M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830D528C-DAF4-86F2-5848-0EE474ABDDF6}"/>
              </a:ext>
            </a:extLst>
          </p:cNvPr>
          <p:cNvSpPr txBox="1"/>
          <p:nvPr/>
        </p:nvSpPr>
        <p:spPr>
          <a:xfrm>
            <a:off x="6384762" y="2168391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A</a:t>
            </a:r>
            <a:endParaRPr sz="2000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1C4EF66C-783F-DBD1-D21D-45D43B9D3757}"/>
              </a:ext>
            </a:extLst>
          </p:cNvPr>
          <p:cNvSpPr txBox="1"/>
          <p:nvPr/>
        </p:nvSpPr>
        <p:spPr>
          <a:xfrm>
            <a:off x="6384762" y="2338989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B</a:t>
            </a:r>
            <a:endParaRPr sz="2000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0846CF4B-670B-5613-F1AC-3BEF9BA01B3A}"/>
              </a:ext>
            </a:extLst>
          </p:cNvPr>
          <p:cNvSpPr txBox="1"/>
          <p:nvPr/>
        </p:nvSpPr>
        <p:spPr>
          <a:xfrm rot="16200000">
            <a:off x="5627423" y="3033579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C</a:t>
            </a:r>
            <a:endParaRPr sz="2000"/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E074F779-9B52-AA33-B5E9-639163578AD7}"/>
              </a:ext>
            </a:extLst>
          </p:cNvPr>
          <p:cNvSpPr txBox="1"/>
          <p:nvPr/>
        </p:nvSpPr>
        <p:spPr>
          <a:xfrm rot="16200000">
            <a:off x="5817184" y="3758809"/>
            <a:ext cx="238649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E</a:t>
            </a:r>
            <a:endParaRPr sz="2000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1E425EE1-5F1C-AE06-8161-FEEF74C3F4F4}"/>
              </a:ext>
            </a:extLst>
          </p:cNvPr>
          <p:cNvSpPr txBox="1"/>
          <p:nvPr/>
        </p:nvSpPr>
        <p:spPr>
          <a:xfrm>
            <a:off x="7782675" y="3741898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G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1B63BD2D-55B2-1806-BF9D-44380E6CEB1D}"/>
              </a:ext>
            </a:extLst>
          </p:cNvPr>
          <p:cNvSpPr txBox="1"/>
          <p:nvPr/>
        </p:nvSpPr>
        <p:spPr>
          <a:xfrm rot="16200000">
            <a:off x="5505392" y="4464657"/>
            <a:ext cx="384184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J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E5024182-4FFC-0686-045E-C965AC8DCFDC}"/>
              </a:ext>
            </a:extLst>
          </p:cNvPr>
          <p:cNvSpPr txBox="1"/>
          <p:nvPr/>
        </p:nvSpPr>
        <p:spPr>
          <a:xfrm rot="16200000">
            <a:off x="5721093" y="4497827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I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EA95C743-42E5-C662-9839-C68A0EEE0A7F}"/>
              </a:ext>
            </a:extLst>
          </p:cNvPr>
          <p:cNvSpPr txBox="1"/>
          <p:nvPr/>
        </p:nvSpPr>
        <p:spPr>
          <a:xfrm>
            <a:off x="6434137" y="5206618"/>
            <a:ext cx="278094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L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F80AFB24-18D7-4304-7460-A72DCF11ABB7}"/>
              </a:ext>
            </a:extLst>
          </p:cNvPr>
          <p:cNvSpPr txBox="1"/>
          <p:nvPr/>
        </p:nvSpPr>
        <p:spPr>
          <a:xfrm rot="16200000">
            <a:off x="6830945" y="5214617"/>
            <a:ext cx="262800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H</a:t>
            </a:r>
            <a:endParaRPr sz="2000"/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C037102E-6843-8057-4335-D1A42BAC2B08}"/>
              </a:ext>
            </a:extLst>
          </p:cNvPr>
          <p:cNvSpPr txBox="1"/>
          <p:nvPr/>
        </p:nvSpPr>
        <p:spPr>
          <a:xfrm>
            <a:off x="6434137" y="3764945"/>
            <a:ext cx="281603" cy="92333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>
            <a:spAutoFit/>
          </a:bodyPr>
          <a:lstStyle/>
          <a:p>
            <a:pPr>
              <a:defRPr sz="600"/>
            </a:pPr>
            <a:r>
              <a:t>A</a:t>
            </a:r>
            <a:endParaRPr sz="2000"/>
          </a:p>
        </p:txBody>
      </p:sp>
    </p:spTree>
    <p:extLst>
      <p:ext uri="{BB962C8B-B14F-4D97-AF65-F5344CB8AC3E}">
        <p14:creationId xmlns:p14="http://schemas.microsoft.com/office/powerpoint/2010/main" val="3345652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sz="813"/>
            </a:pPr>
            <a:r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866550"/>
              </p:ext>
            </p:extLst>
          </p:nvPr>
        </p:nvGraphicFramePr>
        <p:xfrm>
          <a:off x="2310753" y="1774405"/>
          <a:ext cx="5727655" cy="2860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9710">
                <a:tc>
                  <a:txBody>
                    <a:bodyPr/>
                    <a:lstStyle/>
                    <a:p>
                      <a:endParaRPr sz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PFM3 actuel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Nouveau PFGM302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64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Connecteur d'alimentation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ZS-28-A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ZS-46-5L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Connecteur du capteur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ZS-28-C-1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ZS-28-C-1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Fixation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ZS-28-B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ZS-46-A1 (vertical)</a:t>
                      </a:r>
                    </a:p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ZS-46-A2 (horizontal)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7760144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Adaptateur pour montage sur panneau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ZS-27-C 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ZS-46-B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9570538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Adaptateur pour montage sur panneau +</a:t>
                      </a:r>
                    </a:p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Capot de protection avant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ZS-27-D 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ZS-46-D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6580874"/>
                  </a:ext>
                </a:extLst>
              </a:tr>
              <a:tr h="315141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Câble de conversion PFMV30 - PFGV301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-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42913" rtl="0" eaLnBrk="1" latinLnBrk="0" hangingPunct="1">
                        <a:defRPr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r>
                        <a:t>ZS-28-A-X538</a:t>
                      </a:r>
                      <a:endParaRPr sz="1200" kern="12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204404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000" b="1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Détails techniques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Accessoires</a:t>
            </a:r>
          </a:p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t>Fixations, montages sur panneau et câbles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63008C6-0BD8-1804-8732-A4B56ADE465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0186"/>
          <a:stretch/>
        </p:blipFill>
        <p:spPr>
          <a:xfrm>
            <a:off x="277278" y="5361709"/>
            <a:ext cx="4968167" cy="1263283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B6BC81C4-788B-9C35-BD08-5CB20B18BC3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6483"/>
          <a:stretch/>
        </p:blipFill>
        <p:spPr>
          <a:xfrm>
            <a:off x="5623483" y="5097692"/>
            <a:ext cx="4829849" cy="1582779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09E9FE30-AD64-EA10-5906-FD3881B3AEC7}"/>
              </a:ext>
            </a:extLst>
          </p:cNvPr>
          <p:cNvSpPr txBox="1"/>
          <p:nvPr/>
        </p:nvSpPr>
        <p:spPr>
          <a:xfrm>
            <a:off x="1037242" y="5053932"/>
            <a:ext cx="8728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ZS-28-A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8F353000-9338-652A-7A2C-147D6637E9D3}"/>
              </a:ext>
            </a:extLst>
          </p:cNvPr>
          <p:cNvSpPr txBox="1"/>
          <p:nvPr/>
        </p:nvSpPr>
        <p:spPr>
          <a:xfrm>
            <a:off x="6193903" y="4943803"/>
            <a:ext cx="8728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ZS-46-5L</a:t>
            </a:r>
          </a:p>
        </p:txBody>
      </p:sp>
    </p:spTree>
    <p:extLst>
      <p:ext uri="{BB962C8B-B14F-4D97-AF65-F5344CB8AC3E}">
        <p14:creationId xmlns:p14="http://schemas.microsoft.com/office/powerpoint/2010/main" val="95910373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1775</TotalTime>
  <Words>1462</Words>
  <Application>Microsoft Office PowerPoint</Application>
  <PresentationFormat>Custom</PresentationFormat>
  <Paragraphs>285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1_Tema de Office</vt:lpstr>
      <vt:lpstr>Diseño personalizado</vt:lpstr>
      <vt:lpstr>DOCUMENT DE SWITCHOVER  Série PFGM302  Moniteur de débit numérique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SMC España, S.A.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Beatriz López Coca</dc:creator>
  <cp:lastModifiedBy>Cristina Fernández</cp:lastModifiedBy>
  <cp:revision>241</cp:revision>
  <cp:lastPrinted>2017-08-01T15:27:52Z</cp:lastPrinted>
  <dcterms:created xsi:type="dcterms:W3CDTF">2017-07-20T14:58:55Z</dcterms:created>
  <dcterms:modified xsi:type="dcterms:W3CDTF">2025-01-23T09:38:39Z</dcterms:modified>
</cp:coreProperties>
</file>