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5" r:id="rId2"/>
  </p:sldMasterIdLst>
  <p:notesMasterIdLst>
    <p:notesMasterId r:id="rId11"/>
  </p:notesMasterIdLst>
  <p:handoutMasterIdLst>
    <p:handoutMasterId r:id="rId12"/>
  </p:handoutMasterIdLst>
  <p:sldIdLst>
    <p:sldId id="259" r:id="rId3"/>
    <p:sldId id="276" r:id="rId4"/>
    <p:sldId id="307" r:id="rId5"/>
    <p:sldId id="305" r:id="rId6"/>
    <p:sldId id="309" r:id="rId7"/>
    <p:sldId id="310" r:id="rId8"/>
    <p:sldId id="306" r:id="rId9"/>
    <p:sldId id="308" r:id="rId10"/>
  </p:sldIdLst>
  <p:sldSz cx="10691813" cy="7559675"/>
  <p:notesSz cx="7099300" cy="10234613"/>
  <p:defaultTextStyle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BE"/>
    <a:srgbClr val="0076BA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7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9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739BD4A-49C3-4A14-ABED-9C8CA811A8F4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CB94017-1220-43FC-BEA3-D77162367F7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42829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5A2EC5C-3695-4B29-BD55-FBB399032510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1279525"/>
            <a:ext cx="48863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D6DCF97-1D26-427E-A521-77E2074F12F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5789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6282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345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5307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470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CA6BF1-04CF-F8FE-2DB0-027013C01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9961B05E-2AB7-D9FA-1A32-8F34F3608F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D3822CB-C224-90B3-369C-B698462B4A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5C7A293-F9A3-FD7A-CC4A-600BBCFF75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697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65F500-09C8-018A-CDA0-FE089D57E4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3D2BB245-7BAE-9AE9-22D1-2B8A61B3B6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F750953-F036-DFF1-A091-E5BC1A73D3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725A861-5BFA-72A7-9571-B3F27497C9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5895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033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713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267019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2B8B1-60DD-4BBF-AA94-3DBBEE5C9855}" type="slidenum">
              <a:rPr lang="es-ES" smtClean="0"/>
              <a:t>‹#›</a:t>
            </a:fld>
            <a:endParaRPr lang="es-ES" dirty="0"/>
          </a:p>
        </p:txBody>
      </p:sp>
      <p:pic>
        <p:nvPicPr>
          <p:cNvPr id="5" name="Imagen 4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442" y="7133393"/>
            <a:ext cx="824161" cy="30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3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27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557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367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790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600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655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56" indent="0" algn="ctr">
              <a:buNone/>
              <a:defRPr sz="1625"/>
            </a:lvl2pPr>
            <a:lvl3pPr marL="742913" indent="0" algn="ctr">
              <a:buNone/>
              <a:defRPr sz="1463"/>
            </a:lvl3pPr>
            <a:lvl4pPr marL="1114369" indent="0" algn="ctr">
              <a:buNone/>
              <a:defRPr sz="1300"/>
            </a:lvl4pPr>
            <a:lvl5pPr marL="1485826" indent="0" algn="ctr">
              <a:buNone/>
              <a:defRPr sz="1300"/>
            </a:lvl5pPr>
            <a:lvl6pPr marL="1857282" indent="0" algn="ctr">
              <a:buNone/>
              <a:defRPr sz="1300"/>
            </a:lvl6pPr>
            <a:lvl7pPr marL="2228739" indent="0" algn="ctr">
              <a:buNone/>
              <a:defRPr sz="1300"/>
            </a:lvl7pPr>
            <a:lvl8pPr marL="2600195" indent="0" algn="ctr">
              <a:buNone/>
              <a:defRPr sz="1300"/>
            </a:lvl8pPr>
            <a:lvl9pPr marL="2971651" indent="0" algn="ctr">
              <a:buNone/>
              <a:defRPr sz="13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4185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8836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452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67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77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8209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733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273986" y="7024240"/>
            <a:ext cx="396874" cy="402483"/>
          </a:xfrm>
        </p:spPr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85711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0325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7189" y="377984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34355" y="962471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17189" y="2245153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34355" y="700671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441428" y="700671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63035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5527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96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35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96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3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62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51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5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67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55109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E1172-37C9-4786-BE0A-C010FAC409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3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2" r:id="rId13"/>
    <p:sldLayoutId id="2147483674" r:id="rId14"/>
    <p:sldLayoutId id="2147483724" r:id="rId15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028483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779" y="7166926"/>
            <a:ext cx="884498" cy="23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4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1625" b="1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"/>
          <p:cNvSpPr>
            <a:spLocks noGrp="1"/>
          </p:cNvSpPr>
          <p:nvPr>
            <p:ph type="title" idx="4294967295"/>
          </p:nvPr>
        </p:nvSpPr>
        <p:spPr>
          <a:xfrm>
            <a:off x="6128427" y="4438651"/>
            <a:ext cx="4210314" cy="2127250"/>
          </a:xfrm>
        </p:spPr>
        <p:txBody>
          <a:bodyPr>
            <a:noAutofit/>
          </a:bodyPr>
          <a:lstStyle/>
          <a:p>
            <a:pPr algn="r">
              <a:defRPr sz="195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b="1" dirty="0"/>
              <a:t>DOCUMENTO DI SWITCHOVER</a:t>
            </a:r>
            <a:b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b="1" dirty="0"/>
              <a:t>Serie PFGM302</a:t>
            </a:r>
            <a:br>
              <a:rPr lang="en-US" sz="195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dirty="0"/>
              <a:t>Monitor per </a:t>
            </a:r>
            <a:r>
              <a:rPr dirty="0" err="1"/>
              <a:t>flussostato</a:t>
            </a:r>
            <a:r>
              <a:rPr dirty="0"/>
              <a:t> </a:t>
            </a:r>
            <a:r>
              <a:rPr dirty="0" err="1"/>
              <a:t>digitale</a:t>
            </a:r>
            <a:endParaRPr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679" b="4020"/>
          <a:stretch/>
        </p:blipFill>
        <p:spPr>
          <a:xfrm>
            <a:off x="-2207" y="0"/>
            <a:ext cx="10694020" cy="75828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B48D0DC-0632-6411-4597-F781D2BFA2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4338" y="1900224"/>
            <a:ext cx="4845505" cy="466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41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5136" y="1019614"/>
            <a:ext cx="9536830" cy="1450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Caratteristica</a:t>
            </a:r>
            <a:endParaRPr dirty="0"/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/>
              <a:t>Nuovo monitor a 3 </a:t>
            </a:r>
            <a:r>
              <a:rPr dirty="0" err="1"/>
              <a:t>visualizzazioni</a:t>
            </a:r>
            <a:r>
              <a:rPr dirty="0"/>
              <a:t> PFGV301 in </a:t>
            </a:r>
            <a:r>
              <a:rPr dirty="0" err="1"/>
              <a:t>grado</a:t>
            </a:r>
            <a:r>
              <a:rPr dirty="0"/>
              <a:t> di </a:t>
            </a:r>
            <a:r>
              <a:rPr dirty="0" err="1"/>
              <a:t>mostrare</a:t>
            </a:r>
            <a:r>
              <a:rPr dirty="0"/>
              <a:t> </a:t>
            </a:r>
            <a:r>
              <a:rPr dirty="0" err="1"/>
              <a:t>sia</a:t>
            </a:r>
            <a:r>
              <a:rPr dirty="0"/>
              <a:t> la </a:t>
            </a:r>
            <a:r>
              <a:rPr dirty="0" err="1"/>
              <a:t>tensione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la </a:t>
            </a:r>
            <a:r>
              <a:rPr dirty="0" err="1"/>
              <a:t>portata</a:t>
            </a:r>
            <a:endParaRPr dirty="0"/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Vantaggi</a:t>
            </a:r>
            <a:r>
              <a:rPr dirty="0"/>
              <a:t> per il </a:t>
            </a:r>
            <a:r>
              <a:rPr dirty="0" err="1"/>
              <a:t>cliente</a:t>
            </a:r>
            <a:endParaRPr dirty="0"/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Visualizzazione</a:t>
            </a:r>
            <a:r>
              <a:rPr dirty="0"/>
              <a:t> </a:t>
            </a:r>
            <a:r>
              <a:rPr dirty="0" err="1"/>
              <a:t>intuitiva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portata</a:t>
            </a:r>
            <a:r>
              <a:rPr dirty="0"/>
              <a:t> </a:t>
            </a:r>
            <a:r>
              <a:rPr dirty="0" err="1"/>
              <a:t>misurata</a:t>
            </a:r>
            <a:r>
              <a:rPr dirty="0"/>
              <a:t> da </a:t>
            </a:r>
            <a:r>
              <a:rPr dirty="0" err="1"/>
              <a:t>postazioni</a:t>
            </a:r>
            <a:r>
              <a:rPr dirty="0"/>
              <a:t> remote</a:t>
            </a:r>
            <a:endParaRPr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4377447" y="418711"/>
            <a:ext cx="591451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Caratteristiche</a:t>
            </a:r>
            <a:r>
              <a:rPr dirty="0"/>
              <a:t> </a:t>
            </a:r>
            <a:r>
              <a:rPr dirty="0" err="1"/>
              <a:t>migliorate</a:t>
            </a:r>
            <a:r>
              <a:rPr dirty="0"/>
              <a:t> e </a:t>
            </a:r>
            <a:r>
              <a:rPr dirty="0" err="1"/>
              <a:t>vantaggi</a:t>
            </a:r>
            <a:r>
              <a:rPr dirty="0"/>
              <a:t> </a:t>
            </a:r>
            <a:r>
              <a:rPr dirty="0" err="1"/>
              <a:t>correlati</a:t>
            </a:r>
            <a:endParaRPr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E64C451-21F9-FCDB-FF03-81E20D299B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01185" y="2163996"/>
            <a:ext cx="2438920" cy="234688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84A518F-CEE5-B1BB-1BB3-1C211753F8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71153" y="2262420"/>
            <a:ext cx="2634313" cy="244194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E4D7895-5D46-4A59-5573-1F61FABAF23B}"/>
              </a:ext>
            </a:extLst>
          </p:cNvPr>
          <p:cNvSpPr txBox="1"/>
          <p:nvPr/>
        </p:nvSpPr>
        <p:spPr>
          <a:xfrm>
            <a:off x="3185159" y="2061783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dirty="0" err="1"/>
              <a:t>Attuale</a:t>
            </a:r>
            <a:endParaRPr sz="14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7B63148-A383-DDAF-ED22-77B1C1FC15A8}"/>
              </a:ext>
            </a:extLst>
          </p:cNvPr>
          <p:cNvSpPr txBox="1"/>
          <p:nvPr/>
        </p:nvSpPr>
        <p:spPr>
          <a:xfrm>
            <a:off x="5884226" y="2008064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Novità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97D5419B-E7AD-94E5-D026-856D0459B6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5136" y="4860429"/>
            <a:ext cx="8448418" cy="255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55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5136" y="1019614"/>
            <a:ext cx="9536830" cy="3393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Caratteristica</a:t>
            </a:r>
          </a:p>
          <a:p>
            <a:pPr marL="278606" indent="-278606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Uscita digitale NPN e PNP commutabile</a:t>
            </a:r>
          </a:p>
          <a:p>
            <a:endParaRPr sz="1625" b="1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Vantaggi per il cliente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Il numero di prodotti in stock può essere ridotto</a:t>
            </a:r>
          </a:p>
          <a:p>
            <a:endParaRPr sz="14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Caratteristica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Uscita analogica in tensione da 0 a 10 V e uscita analogica in corrente da 4 a 20 mA</a:t>
            </a: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007" indent="-232161">
              <a:buFont typeface="Arial" panose="020B0604020202020204" pitchFamily="34" charset="0"/>
              <a:buChar char="•"/>
            </a:pP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Vantaggi per il cliente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Flessibilità nella connettività dell'impianto in base alle esigenze dell'applicazione, come l'immunità ai disturbi, la risoluzione desiderata e la complessità del cablaggio.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2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4260715" y="418711"/>
            <a:ext cx="60312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Caratteristiche</a:t>
            </a:r>
            <a:r>
              <a:rPr dirty="0"/>
              <a:t> </a:t>
            </a:r>
            <a:r>
              <a:rPr dirty="0" err="1"/>
              <a:t>migliorate</a:t>
            </a:r>
            <a:r>
              <a:rPr dirty="0"/>
              <a:t> e </a:t>
            </a:r>
            <a:r>
              <a:rPr dirty="0" err="1"/>
              <a:t>vantaggi</a:t>
            </a:r>
            <a:r>
              <a:rPr dirty="0"/>
              <a:t> </a:t>
            </a:r>
            <a:r>
              <a:rPr dirty="0" err="1"/>
              <a:t>correlati</a:t>
            </a:r>
            <a:endParaRPr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2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92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755136" y="339234"/>
            <a:ext cx="94048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Specifica standard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3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689773"/>
              </p:ext>
            </p:extLst>
          </p:nvPr>
        </p:nvGraphicFramePr>
        <p:xfrm>
          <a:off x="498764" y="701894"/>
          <a:ext cx="10041773" cy="6412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2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15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23">
                <a:tc>
                  <a:txBody>
                    <a:bodyPr/>
                    <a:lstStyle/>
                    <a:p>
                      <a:pPr>
                        <a:defRPr sz="12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 attuale PFM3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 nuova PFGM302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423589"/>
                  </a:ext>
                </a:extLst>
              </a:tr>
              <a:tr h="1010243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Immagine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Tensione di alimentazione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24 VDC ±10 %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da 12 a 24 VDC ±10 %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0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Assorbimento di corrente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50 mA max.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25 mA max.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Protezione elettrica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Protezione della polarità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Protezione della polarità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Precisione del display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±0.5 % F.S. Min. unità  di visualizzazione ±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±0.5 % F.S. Min. unità display (a temperatura ambiente 25 ºC temperatura costante)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6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Precisione dell'uscita analogica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±1 % F.S. max. (relativo al valore visualizzato)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±0.5 % F.S. (a temperatura ambiente 25 ºC temperatura costante)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Ripetibilità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Uscita sensore: ±0.1% F.S. max.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Uscita analogica: ±0.3 % F.S. max.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±0.1 % F.S. Min. unità di visualizzazione,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l'uscita analogica è 0.3 % F.S. max.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Caratteristiche di temperatura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±0.5 % F.S. max. (riferimento 25 ºC)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±0.5 % F.S.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(a temperatura ambiente da 0 a 50 ºC, 25 ºC standard)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19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Tipo di uscita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Uscita a collettore aperto NPN o PNP: 2 uscite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Selezionare da uscita collettore aperto NPN o PNP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Modalità d'uscita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Modo isteresi, modo comparatore a finestra,</a:t>
                      </a:r>
                    </a:p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Modalità uscita della portata accumulata, modalità uscita a impulsi per portata accumulata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Modo isteresi, modo comparatore a finestra, modo uscita della portata accumulata o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modo uscita a impulsi per portata accumulata, modo uscita errore o modo sensore OFF.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Funzionamento del sensore</a:t>
                      </a:r>
                      <a:endParaRPr sz="1200" kern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Selezionare tra uscita normale o uscita inversa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Selezionare tra uscita normale o uscita inversa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Max. corrente di carico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80 mA</a:t>
                      </a:r>
                      <a:endPara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80 mA</a:t>
                      </a:r>
                      <a:endPara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13818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Max. tensione applicabile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 VDC</a:t>
                      </a:r>
                      <a:endPara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 VDC</a:t>
                      </a:r>
                      <a:endPara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9359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Caduta di tensione interna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 V max. (corrente di carico 80 mA)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Uscita NPN: 1.0 V max. (corrente di carico di 80 mA)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Uscita PNP: 1.5 V max. (corrente di carico di 80 mA)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60298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5245445" y="285708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Dettagli tecnici</a:t>
            </a:r>
          </a:p>
        </p:txBody>
      </p:sp>
      <p:sp>
        <p:nvSpPr>
          <p:cNvPr id="12" name="Text Box 138"/>
          <p:cNvSpPr txBox="1">
            <a:spLocks noChangeArrowheads="1"/>
          </p:cNvSpPr>
          <p:nvPr/>
        </p:nvSpPr>
        <p:spPr bwMode="auto">
          <a:xfrm>
            <a:off x="1984276" y="7277944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Differenza nelle specifiche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1601936" y="7269058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7A08954-A8B7-BFFA-45A0-A607274C76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05238" y="1038109"/>
            <a:ext cx="945408" cy="90712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B6AE705-AC4F-470C-286D-643E3C6F7C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74259" y="1036011"/>
            <a:ext cx="971647" cy="89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604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6AFD70-79DA-E8D6-4E00-A70B8373C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375E9F18-8C75-80BA-02D5-10899A47B7C0}"/>
              </a:ext>
            </a:extLst>
          </p:cNvPr>
          <p:cNvSpPr txBox="1"/>
          <p:nvPr/>
        </p:nvSpPr>
        <p:spPr>
          <a:xfrm>
            <a:off x="1054394" y="148045"/>
            <a:ext cx="94048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Specifica standard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76713ACE-634E-76CB-B148-BAA543F64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3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1656124-31ED-ACF7-4D4E-06951B1D2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587064"/>
              </p:ext>
            </p:extLst>
          </p:nvPr>
        </p:nvGraphicFramePr>
        <p:xfrm>
          <a:off x="83127" y="510705"/>
          <a:ext cx="10608685" cy="6637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5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363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23">
                <a:tc>
                  <a:txBody>
                    <a:bodyPr/>
                    <a:lstStyle/>
                    <a:p>
                      <a:pPr>
                        <a:defRPr sz="12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 attuale PFM3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 nuova PFGM302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423589"/>
                  </a:ext>
                </a:extLst>
              </a:tr>
              <a:tr h="1010243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Immagine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Ritardo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50" baseline="0" dirty="0" err="1"/>
                        <a:t>Selezionare</a:t>
                      </a:r>
                      <a:r>
                        <a:rPr spc="-50" baseline="0" dirty="0"/>
                        <a:t> da 0, 0.05 a 0.10 sec. (</a:t>
                      </a:r>
                      <a:r>
                        <a:rPr spc="-50" baseline="0" dirty="0" err="1"/>
                        <a:t>incrementi</a:t>
                      </a:r>
                      <a:r>
                        <a:rPr spc="-50" baseline="0" dirty="0"/>
                        <a:t> di 0.01 sec.), da 0.1 a 1.0 sec. (</a:t>
                      </a:r>
                      <a:r>
                        <a:rPr spc="-50" baseline="0" dirty="0" err="1"/>
                        <a:t>incrementi</a:t>
                      </a:r>
                      <a:r>
                        <a:rPr spc="-50" baseline="0" dirty="0"/>
                        <a:t> di 0.1 sec.), da 1 a 10 sec. (</a:t>
                      </a:r>
                      <a:r>
                        <a:rPr spc="-50" baseline="0" dirty="0" err="1"/>
                        <a:t>incrementi</a:t>
                      </a:r>
                      <a:r>
                        <a:rPr spc="-50" baseline="0" dirty="0"/>
                        <a:t> di 1 sec.), 20 sec., 30 sec., 40 sec., 50 sec. o 60 sec.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0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Tempo di risposta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 ms (10 ms, 50 ms, 0.5 s, 1 s selezionabili)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 ms max. (valore senza filtro digitale (a 0 ms).)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Isteresi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Variabile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Variabile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Protezione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Protezione contro i cortocircuiti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Protezione contro i cortocircuiti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6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Tipo con uscita digitale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Ingresso in tensione: da 1 a 5 V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Ingresso in corrente: da 4 a 20 mA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Ingresso in tensione: da 1 a 5 V (selezionabile da 0 a 10 V, solo quando la tensione di alimentazione è 24 VDC)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Ingresso in corrente: da 4 a 20 mA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Impedenza, uscita in tensione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Impedenza di uscita: 1 kΩ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Impedenza di uscita: 1 kΩ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Impedenza, uscita in corrente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Max. </a:t>
                      </a:r>
                      <a:r>
                        <a:rPr dirty="0" err="1"/>
                        <a:t>impedenza</a:t>
                      </a:r>
                      <a:r>
                        <a:rPr dirty="0"/>
                        <a:t> di </a:t>
                      </a:r>
                      <a:r>
                        <a:rPr dirty="0" err="1"/>
                        <a:t>carico</a:t>
                      </a:r>
                      <a:r>
                        <a:rPr dirty="0"/>
                        <a:t>: 600 Ω (24 VDC)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80" baseline="0" dirty="0"/>
                        <a:t>Max. </a:t>
                      </a:r>
                      <a:r>
                        <a:rPr spc="-80" baseline="0" dirty="0" err="1"/>
                        <a:t>impedenza</a:t>
                      </a:r>
                      <a:r>
                        <a:rPr spc="-80" baseline="0" dirty="0"/>
                        <a:t> di </a:t>
                      </a:r>
                      <a:r>
                        <a:rPr spc="-80" baseline="0" dirty="0" err="1"/>
                        <a:t>carico</a:t>
                      </a:r>
                      <a:r>
                        <a:rPr spc="-80" baseline="0" dirty="0"/>
                        <a:t>: 300 Ω (con </a:t>
                      </a:r>
                      <a:r>
                        <a:rPr spc="-80" baseline="0" dirty="0" err="1"/>
                        <a:t>tensione</a:t>
                      </a:r>
                      <a:r>
                        <a:rPr spc="-80" baseline="0" dirty="0"/>
                        <a:t> di </a:t>
                      </a:r>
                      <a:r>
                        <a:rPr spc="-80" baseline="0" dirty="0" err="1"/>
                        <a:t>alimentazione</a:t>
                      </a:r>
                      <a:r>
                        <a:rPr spc="-80" baseline="0" dirty="0"/>
                        <a:t> 12 V), 600 Ω (con </a:t>
                      </a:r>
                      <a:r>
                        <a:rPr spc="-80" baseline="0" dirty="0" err="1"/>
                        <a:t>tensione</a:t>
                      </a:r>
                      <a:r>
                        <a:rPr spc="-80" baseline="0" dirty="0"/>
                        <a:t> di </a:t>
                      </a:r>
                      <a:r>
                        <a:rPr spc="-80" baseline="0" dirty="0" err="1"/>
                        <a:t>alimentazione</a:t>
                      </a:r>
                      <a:r>
                        <a:rPr spc="-80" baseline="0" dirty="0"/>
                        <a:t> 24 V)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19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Tempo di risposta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1.5 s (100 ms)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50 ms max. (valore senza filtro digitale (a 0 ms).)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Specifiche ingresso esterno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Ingresso privo di tensione (sensore reed o stato solido), 30 msec. min.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Tensione in ingresso: 0.4 V max. (reed o stato solido), Tempo di ingresso: 30 msec. min.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Modalità di ingresso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Reset esterno del flusso accumulato, autoregolazione o zero forzato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Azzeramento esterno del flusso accumulato o del valore di picco/mantenimento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Tipo di ingresso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00" baseline="0" dirty="0" err="1"/>
                        <a:t>Ingresso</a:t>
                      </a:r>
                      <a:r>
                        <a:rPr spc="-100" baseline="0" dirty="0"/>
                        <a:t> in </a:t>
                      </a:r>
                      <a:r>
                        <a:rPr spc="-100" baseline="0" dirty="0" err="1"/>
                        <a:t>tensione</a:t>
                      </a:r>
                      <a:r>
                        <a:rPr spc="-100" baseline="0" dirty="0"/>
                        <a:t>: da 1 a 5 VDC (</a:t>
                      </a:r>
                      <a:r>
                        <a:rPr spc="-100" baseline="0" dirty="0" err="1"/>
                        <a:t>impedenza</a:t>
                      </a:r>
                      <a:r>
                        <a:rPr spc="-100" baseline="0" dirty="0"/>
                        <a:t> </a:t>
                      </a:r>
                      <a:r>
                        <a:rPr spc="-100" baseline="0" dirty="0" err="1"/>
                        <a:t>d'ingresso</a:t>
                      </a:r>
                      <a:r>
                        <a:rPr spc="-100" baseline="0" dirty="0"/>
                        <a:t>: 1 MΩ)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00" baseline="0" dirty="0" err="1"/>
                        <a:t>Ingresso</a:t>
                      </a:r>
                      <a:r>
                        <a:rPr spc="-100" baseline="0" dirty="0"/>
                        <a:t> in </a:t>
                      </a:r>
                      <a:r>
                        <a:rPr spc="-100" baseline="0" dirty="0" err="1"/>
                        <a:t>corrente</a:t>
                      </a:r>
                      <a:r>
                        <a:rPr spc="-100" baseline="0" dirty="0"/>
                        <a:t>: da 4 a 20 mA (</a:t>
                      </a:r>
                      <a:r>
                        <a:rPr spc="-100" baseline="0" dirty="0" err="1"/>
                        <a:t>impedenza</a:t>
                      </a:r>
                      <a:r>
                        <a:rPr spc="-100" baseline="0" dirty="0"/>
                        <a:t> </a:t>
                      </a:r>
                      <a:r>
                        <a:rPr spc="-100" baseline="0" dirty="0" err="1"/>
                        <a:t>d'ingresso</a:t>
                      </a:r>
                      <a:r>
                        <a:rPr spc="-100" baseline="0" dirty="0"/>
                        <a:t>: 240 Ω)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00" baseline="0" dirty="0" err="1"/>
                        <a:t>Ingresso</a:t>
                      </a:r>
                      <a:r>
                        <a:rPr spc="-100" baseline="0" dirty="0"/>
                        <a:t> in </a:t>
                      </a:r>
                      <a:r>
                        <a:rPr spc="-100" baseline="0" dirty="0" err="1"/>
                        <a:t>tensione</a:t>
                      </a:r>
                      <a:r>
                        <a:rPr spc="-100" baseline="0" dirty="0"/>
                        <a:t>: da 1 a 5 VDC (</a:t>
                      </a:r>
                      <a:r>
                        <a:rPr spc="-100" baseline="0" dirty="0" err="1"/>
                        <a:t>impedenza</a:t>
                      </a:r>
                      <a:r>
                        <a:rPr spc="-100" baseline="0" dirty="0"/>
                        <a:t> </a:t>
                      </a:r>
                      <a:r>
                        <a:rPr spc="-100" baseline="0" dirty="0" err="1"/>
                        <a:t>d'ingresso</a:t>
                      </a:r>
                      <a:r>
                        <a:rPr spc="-100" baseline="0" dirty="0"/>
                        <a:t>: 1 MΩ)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00" baseline="0" dirty="0" err="1"/>
                        <a:t>Ingresso</a:t>
                      </a:r>
                      <a:r>
                        <a:rPr spc="-100" baseline="0" dirty="0"/>
                        <a:t> in </a:t>
                      </a:r>
                      <a:r>
                        <a:rPr spc="-100" baseline="0" dirty="0" err="1"/>
                        <a:t>corrente</a:t>
                      </a:r>
                      <a:r>
                        <a:rPr spc="-100" baseline="0" dirty="0"/>
                        <a:t>: da 4 a 20 mA (</a:t>
                      </a:r>
                      <a:r>
                        <a:rPr spc="-100" baseline="0" dirty="0" err="1"/>
                        <a:t>impedenza</a:t>
                      </a:r>
                      <a:r>
                        <a:rPr spc="-100" baseline="0" dirty="0"/>
                        <a:t> </a:t>
                      </a:r>
                      <a:r>
                        <a:rPr spc="-100" baseline="0" dirty="0" err="1"/>
                        <a:t>d'ingresso</a:t>
                      </a:r>
                      <a:r>
                        <a:rPr spc="-100" baseline="0" dirty="0"/>
                        <a:t>: 51 Ω)(da 0 L/min al </a:t>
                      </a:r>
                      <a:r>
                        <a:rPr spc="-100" baseline="0" dirty="0" err="1"/>
                        <a:t>valore</a:t>
                      </a:r>
                      <a:r>
                        <a:rPr spc="-100" baseline="0" dirty="0"/>
                        <a:t> </a:t>
                      </a:r>
                      <a:r>
                        <a:rPr spc="-100" baseline="0" dirty="0" err="1"/>
                        <a:t>massimo</a:t>
                      </a:r>
                      <a:r>
                        <a:rPr spc="-100" baseline="0" dirty="0"/>
                        <a:t> </a:t>
                      </a:r>
                      <a:r>
                        <a:rPr spc="-100" baseline="0" dirty="0" err="1"/>
                        <a:t>della</a:t>
                      </a:r>
                      <a:r>
                        <a:rPr spc="-100" baseline="0" dirty="0"/>
                        <a:t> </a:t>
                      </a:r>
                      <a:r>
                        <a:rPr spc="-100" baseline="0" dirty="0" err="1"/>
                        <a:t>portata</a:t>
                      </a:r>
                      <a:r>
                        <a:rPr spc="-100" baseline="0" dirty="0"/>
                        <a:t> </a:t>
                      </a:r>
                      <a:r>
                        <a:rPr spc="-100" baseline="0" dirty="0" err="1"/>
                        <a:t>nominale</a:t>
                      </a:r>
                      <a:r>
                        <a:rPr spc="-100" baseline="0" dirty="0"/>
                        <a:t>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13818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Metodo di collegamento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Connettore (e-con)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Connettore (e-con)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9359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Protezione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Protezione</a:t>
                      </a:r>
                      <a:r>
                        <a:rPr dirty="0"/>
                        <a:t> da </a:t>
                      </a:r>
                      <a:r>
                        <a:rPr dirty="0" err="1"/>
                        <a:t>sovratensione</a:t>
                      </a:r>
                      <a:r>
                        <a:rPr dirty="0"/>
                        <a:t> (</a:t>
                      </a:r>
                      <a:r>
                        <a:rPr dirty="0" err="1"/>
                        <a:t>fino</a:t>
                      </a:r>
                      <a:r>
                        <a:rPr dirty="0"/>
                        <a:t> a 26.4 V)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60298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1E7847EF-AC4A-A590-9A0F-E8B532BED630}"/>
              </a:ext>
            </a:extLst>
          </p:cNvPr>
          <p:cNvSpPr txBox="1"/>
          <p:nvPr/>
        </p:nvSpPr>
        <p:spPr>
          <a:xfrm>
            <a:off x="5245445" y="44637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Dettagli tecnici</a:t>
            </a:r>
          </a:p>
        </p:txBody>
      </p:sp>
      <p:sp>
        <p:nvSpPr>
          <p:cNvPr id="12" name="Text Box 138">
            <a:extLst>
              <a:ext uri="{FF2B5EF4-FFF2-40B4-BE49-F238E27FC236}">
                <a16:creationId xmlns:a16="http://schemas.microsoft.com/office/drawing/2014/main" id="{715B0F29-83C9-862A-BE3A-648B9BC9D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276" y="7277944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Differenza nelle specifiche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5D442A6-2F51-FC03-B442-886B30511E58}"/>
              </a:ext>
            </a:extLst>
          </p:cNvPr>
          <p:cNvSpPr/>
          <p:nvPr/>
        </p:nvSpPr>
        <p:spPr>
          <a:xfrm>
            <a:off x="1601936" y="7269058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F707C4F-956D-EC02-8F00-DB5891DE4E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05238" y="855231"/>
            <a:ext cx="945408" cy="90712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D83604D-5C31-F44A-6BC9-0F33762C6F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74259" y="853133"/>
            <a:ext cx="971647" cy="89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028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617971-853A-1D8E-0271-47CE530DB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57698B99-B136-A1ED-E155-E907BB801CF7}"/>
              </a:ext>
            </a:extLst>
          </p:cNvPr>
          <p:cNvSpPr txBox="1"/>
          <p:nvPr/>
        </p:nvSpPr>
        <p:spPr>
          <a:xfrm>
            <a:off x="1021143" y="164771"/>
            <a:ext cx="94048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Specifica standard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38B69C06-647A-BF8F-EAFB-5AA40FDB7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3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7442904-0D09-E05D-F48F-6D1B83E33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491605"/>
              </p:ext>
            </p:extLst>
          </p:nvPr>
        </p:nvGraphicFramePr>
        <p:xfrm>
          <a:off x="66502" y="452513"/>
          <a:ext cx="10468553" cy="6952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7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9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81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23">
                <a:tc>
                  <a:txBody>
                    <a:bodyPr/>
                    <a:lstStyle/>
                    <a:p>
                      <a:pPr>
                        <a:defRPr sz="12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 attuale PFM3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 nuova PFGM302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423589"/>
                  </a:ext>
                </a:extLst>
              </a:tr>
              <a:tr h="1010243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Immagine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Tipo di visualizzazione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LED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LCD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0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Numero di display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Display a 1 visualizzazione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00" baseline="0" dirty="0"/>
                        <a:t>Display a 3 </a:t>
                      </a:r>
                      <a:r>
                        <a:rPr spc="-100" baseline="0" dirty="0" err="1"/>
                        <a:t>visualizzazioni</a:t>
                      </a:r>
                      <a:r>
                        <a:rPr spc="-100" baseline="0" dirty="0"/>
                        <a:t> (display </a:t>
                      </a:r>
                      <a:r>
                        <a:rPr spc="-100" baseline="0" dirty="0" err="1"/>
                        <a:t>principale</a:t>
                      </a:r>
                      <a:r>
                        <a:rPr spc="-100" baseline="0" dirty="0"/>
                        <a:t>, display </a:t>
                      </a:r>
                      <a:r>
                        <a:rPr spc="-100" baseline="0" dirty="0" err="1"/>
                        <a:t>secondario</a:t>
                      </a:r>
                      <a:r>
                        <a:rPr spc="-100" baseline="0" dirty="0"/>
                        <a:t>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Colore del display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Rosso/Verde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buAutoNum type="arabicParenR"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Display principale: Rosso/Verde</a:t>
                      </a:r>
                    </a:p>
                    <a:p>
                      <a:pPr marL="228600" indent="-228600" algn="ctr">
                        <a:buAutoNum type="arabicParenR"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2) Display secondario: Arancione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Numero di cifre visualizzate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3+1/2 cifre, 7 segmenti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buAutoNum type="arabicParenR"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Display </a:t>
                      </a:r>
                      <a:r>
                        <a:rPr dirty="0" err="1"/>
                        <a:t>principale</a:t>
                      </a:r>
                      <a:r>
                        <a:rPr dirty="0"/>
                        <a:t>: 5 </a:t>
                      </a:r>
                      <a:r>
                        <a:rPr dirty="0" err="1"/>
                        <a:t>cifre</a:t>
                      </a:r>
                      <a:r>
                        <a:rPr dirty="0"/>
                        <a:t> (7 </a:t>
                      </a:r>
                      <a:r>
                        <a:rPr dirty="0" err="1"/>
                        <a:t>segmenti</a:t>
                      </a:r>
                      <a:r>
                        <a:rPr dirty="0"/>
                        <a:t>)</a:t>
                      </a:r>
                    </a:p>
                    <a:p>
                      <a:pPr marL="0" indent="0" algn="ctr">
                        <a:buNone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2) Display </a:t>
                      </a:r>
                      <a:r>
                        <a:rPr dirty="0" err="1"/>
                        <a:t>secondario</a:t>
                      </a:r>
                      <a:r>
                        <a:rPr dirty="0"/>
                        <a:t>: 9 </a:t>
                      </a:r>
                      <a:r>
                        <a:rPr dirty="0" err="1"/>
                        <a:t>cifre</a:t>
                      </a:r>
                      <a:r>
                        <a:rPr dirty="0"/>
                        <a:t> (7 </a:t>
                      </a:r>
                      <a:r>
                        <a:rPr dirty="0" err="1"/>
                        <a:t>segmenti</a:t>
                      </a:r>
                      <a:r>
                        <a:rPr dirty="0"/>
                        <a:t>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6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Indicatore LED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80" baseline="0" dirty="0"/>
                        <a:t>Il LED è </a:t>
                      </a:r>
                      <a:r>
                        <a:rPr spc="-80" baseline="0" dirty="0" err="1"/>
                        <a:t>acceso</a:t>
                      </a:r>
                      <a:r>
                        <a:rPr spc="-80" baseline="0" dirty="0"/>
                        <a:t> </a:t>
                      </a:r>
                      <a:r>
                        <a:rPr spc="-80" baseline="0" dirty="0" err="1"/>
                        <a:t>quando</a:t>
                      </a:r>
                      <a:r>
                        <a:rPr spc="-80" baseline="0" dirty="0"/>
                        <a:t> </a:t>
                      </a:r>
                      <a:r>
                        <a:rPr spc="-80" baseline="0" dirty="0" err="1"/>
                        <a:t>l'uscita</a:t>
                      </a:r>
                      <a:r>
                        <a:rPr spc="-80" baseline="0" dirty="0"/>
                        <a:t> è </a:t>
                      </a:r>
                      <a:r>
                        <a:rPr spc="-80" baseline="0" dirty="0" err="1"/>
                        <a:t>attiva</a:t>
                      </a:r>
                      <a:r>
                        <a:rPr spc="-80" baseline="0" dirty="0"/>
                        <a:t> OUT1: </a:t>
                      </a:r>
                      <a:r>
                        <a:rPr spc="-80" baseline="0" dirty="0" err="1"/>
                        <a:t>verde</a:t>
                      </a:r>
                      <a:r>
                        <a:rPr spc="-80" baseline="0" dirty="0"/>
                        <a:t> OUT2: rosso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Il LED è attivo quando l'uscita digitale è attiva. (OUT1/OUT2: Arancione)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Tempo di mantenimento del valore accumulato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Ogni 2 o 5 minuti, la portata accumulata memorizzata viene mantenuta anche quando l'alimentazione è disattivata.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70" baseline="0" dirty="0" err="1"/>
                        <a:t>Ogni</a:t>
                      </a:r>
                      <a:r>
                        <a:rPr spc="-70" baseline="0" dirty="0"/>
                        <a:t> 2 o 5 </a:t>
                      </a:r>
                      <a:r>
                        <a:rPr spc="-70" baseline="0" dirty="0" err="1"/>
                        <a:t>minuti</a:t>
                      </a:r>
                      <a:r>
                        <a:rPr spc="-70" baseline="0" dirty="0"/>
                        <a:t>, la </a:t>
                      </a:r>
                      <a:r>
                        <a:rPr spc="-70" baseline="0" dirty="0" err="1"/>
                        <a:t>portata</a:t>
                      </a:r>
                      <a:r>
                        <a:rPr spc="-70" baseline="0" dirty="0"/>
                        <a:t> </a:t>
                      </a:r>
                      <a:r>
                        <a:rPr spc="-70" baseline="0" dirty="0" err="1"/>
                        <a:t>accumulata</a:t>
                      </a:r>
                      <a:r>
                        <a:rPr spc="-70" baseline="0" dirty="0"/>
                        <a:t> </a:t>
                      </a:r>
                      <a:r>
                        <a:rPr spc="-70" baseline="0" dirty="0" err="1"/>
                        <a:t>memorizzata</a:t>
                      </a:r>
                      <a:r>
                        <a:rPr spc="-70" baseline="0" dirty="0"/>
                        <a:t> </a:t>
                      </a:r>
                      <a:r>
                        <a:rPr spc="-70" baseline="0" dirty="0" err="1"/>
                        <a:t>viene</a:t>
                      </a:r>
                      <a:r>
                        <a:rPr spc="-70" baseline="0" dirty="0"/>
                        <a:t> </a:t>
                      </a:r>
                      <a:r>
                        <a:rPr spc="-70" baseline="0" dirty="0" err="1"/>
                        <a:t>mantenuta</a:t>
                      </a:r>
                      <a:r>
                        <a:rPr spc="-70" baseline="0" dirty="0"/>
                        <a:t> </a:t>
                      </a:r>
                      <a:r>
                        <a:rPr spc="-70" baseline="0" dirty="0" err="1"/>
                        <a:t>anche</a:t>
                      </a:r>
                      <a:r>
                        <a:rPr spc="-70" baseline="0" dirty="0"/>
                        <a:t> </a:t>
                      </a:r>
                      <a:r>
                        <a:rPr spc="-70" baseline="0" dirty="0" err="1"/>
                        <a:t>quando</a:t>
                      </a:r>
                      <a:r>
                        <a:rPr spc="-70" baseline="0" dirty="0"/>
                        <a:t> </a:t>
                      </a:r>
                      <a:r>
                        <a:rPr spc="-70" baseline="0" dirty="0" err="1"/>
                        <a:t>l'alimentazione</a:t>
                      </a:r>
                      <a:r>
                        <a:rPr spc="-70" baseline="0" dirty="0"/>
                        <a:t> è </a:t>
                      </a:r>
                      <a:r>
                        <a:rPr spc="-70" baseline="0" dirty="0" err="1"/>
                        <a:t>disattivata</a:t>
                      </a:r>
                      <a:r>
                        <a:rPr spc="-70" baseline="0" dirty="0"/>
                        <a:t>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Filtro digitale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-</a:t>
                      </a:r>
                      <a:endParaRPr sz="1200" b="0" i="0" u="none" strike="noStrike" kern="1200" baseline="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Selezionare da 0, 0.05 a 0.10 sec. (incrementi di 0.01 sec.), da 0.1 a 1.0 sec. (incrementi di 0.1 sec.), da 1 a 10 sec. (incrementi di 1 sec.), 20 sec. o 30 sec.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19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Grado di protezione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IP40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IP40</a:t>
                      </a:r>
                      <a:endParaRPr sz="120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Tensione d'isolamento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1000 VAC per 1 min. tra intera parte carica e corpo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1000 VAC, per 1 minuto tra parti sotto tensione e custodia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Resistenza d'isolamento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50 MΩ min. (500 VDC Mega) tra intera parte carica e corpo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50 MΩ min. tra parti sotto tensione e corpo (misurata con megaohmmetro da 500 VDC)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Campo </a:t>
                      </a:r>
                      <a:r>
                        <a:rPr dirty="0" err="1"/>
                        <a:t>della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temperatura</a:t>
                      </a:r>
                      <a:r>
                        <a:rPr lang="es-ES" dirty="0"/>
                        <a:t> operativa</a:t>
                      </a:r>
                      <a:endParaRPr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In funzione: da 0 a 50 ºC, In stoccaggio: da -10 a 60 ºC (senza congelamento né condensa)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In funzione: da 0 a 50 ºC, In stoccaggio: da -10 a 60 ºC (senza congelamento né condensa)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13818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Campo </a:t>
                      </a:r>
                      <a:r>
                        <a:rPr dirty="0" err="1"/>
                        <a:t>dell'umidità</a:t>
                      </a:r>
                      <a:r>
                        <a:rPr lang="es-ES" dirty="0"/>
                        <a:t> operativa</a:t>
                      </a:r>
                      <a:endParaRPr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80" baseline="0" dirty="0"/>
                        <a:t>In </a:t>
                      </a:r>
                      <a:r>
                        <a:rPr spc="-80" baseline="0" dirty="0" err="1"/>
                        <a:t>funzionamento</a:t>
                      </a:r>
                      <a:r>
                        <a:rPr spc="-80" baseline="0" dirty="0"/>
                        <a:t> e in </a:t>
                      </a:r>
                      <a:r>
                        <a:rPr spc="-80" baseline="0" dirty="0" err="1"/>
                        <a:t>stoccaggio</a:t>
                      </a:r>
                      <a:r>
                        <a:rPr spc="-80" baseline="0" dirty="0"/>
                        <a:t>: da 35 a 85 % UR (senza </a:t>
                      </a:r>
                      <a:r>
                        <a:rPr spc="-80" baseline="0" dirty="0" err="1"/>
                        <a:t>condensa</a:t>
                      </a:r>
                      <a:r>
                        <a:rPr spc="-80" baseline="0" dirty="0"/>
                        <a:t>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In </a:t>
                      </a:r>
                      <a:r>
                        <a:rPr dirty="0" err="1"/>
                        <a:t>funzionamento</a:t>
                      </a:r>
                      <a:r>
                        <a:rPr dirty="0"/>
                        <a:t> e in </a:t>
                      </a:r>
                      <a:r>
                        <a:rPr dirty="0" err="1"/>
                        <a:t>stoccaggio</a:t>
                      </a:r>
                      <a:r>
                        <a:rPr dirty="0"/>
                        <a:t>: da 35 a 85 % UR (senza </a:t>
                      </a:r>
                      <a:r>
                        <a:rPr dirty="0" err="1"/>
                        <a:t>condensa</a:t>
                      </a:r>
                      <a:r>
                        <a:rPr dirty="0"/>
                        <a:t>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9359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Norme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Marcatura CE/UKCA, UL(CSA)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Marcatura CE/UKCA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UL (acquisizione prevista nel dicembre 2024)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60298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Peso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 g (senza cavo), 55 g (con cavo)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25 g (senza </a:t>
                      </a:r>
                      <a:r>
                        <a:rPr dirty="0" err="1"/>
                        <a:t>cavo</a:t>
                      </a:r>
                      <a:r>
                        <a:rPr dirty="0"/>
                        <a:t>), 39 g (con </a:t>
                      </a:r>
                      <a:r>
                        <a:rPr dirty="0" err="1"/>
                        <a:t>cavo</a:t>
                      </a:r>
                      <a:r>
                        <a:rPr dirty="0"/>
                        <a:t>)</a:t>
                      </a:r>
                      <a:endParaRPr sz="1200" b="0" i="0" u="none" strike="noStrike" kern="1200" baseline="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1432862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BC1A156B-C09F-E601-ADC8-7E173C2B2F14}"/>
              </a:ext>
            </a:extLst>
          </p:cNvPr>
          <p:cNvSpPr txBox="1"/>
          <p:nvPr/>
        </p:nvSpPr>
        <p:spPr>
          <a:xfrm>
            <a:off x="5245445" y="3067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Dettagli tecnici</a:t>
            </a:r>
          </a:p>
        </p:txBody>
      </p:sp>
      <p:sp>
        <p:nvSpPr>
          <p:cNvPr id="12" name="Text Box 138">
            <a:extLst>
              <a:ext uri="{FF2B5EF4-FFF2-40B4-BE49-F238E27FC236}">
                <a16:creationId xmlns:a16="http://schemas.microsoft.com/office/drawing/2014/main" id="{3A2CC529-4045-BFE7-77B1-6571BF307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276" y="7277944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Differenza nelle specifiche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7C3380D-6323-7C0D-7AC5-4F2B1BD8E058}"/>
              </a:ext>
            </a:extLst>
          </p:cNvPr>
          <p:cNvSpPr/>
          <p:nvPr/>
        </p:nvSpPr>
        <p:spPr>
          <a:xfrm>
            <a:off x="1601936" y="7269058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F4CA9A9-2831-F955-81D4-F33D825684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6807" y="821845"/>
            <a:ext cx="945408" cy="90712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E4E41BB-4F83-89D7-CD72-6ACE340D57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67183" y="785946"/>
            <a:ext cx="971647" cy="89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423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C56DFDB-0CB2-5CA2-FD61-986E0C2E22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905" y="2066793"/>
            <a:ext cx="7017266" cy="3527132"/>
          </a:xfrm>
          <a:prstGeom prst="rect">
            <a:avLst/>
          </a:prstGeom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298843"/>
              </p:ext>
            </p:extLst>
          </p:nvPr>
        </p:nvGraphicFramePr>
        <p:xfrm>
          <a:off x="1072342" y="5782550"/>
          <a:ext cx="8360572" cy="1169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91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5711">
                  <a:extLst>
                    <a:ext uri="{9D8B030D-6E8A-4147-A177-3AD203B41FA5}">
                      <a16:colId xmlns:a16="http://schemas.microsoft.com/office/drawing/2014/main" val="3834029789"/>
                    </a:ext>
                  </a:extLst>
                </a:gridCol>
                <a:gridCol w="8478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4523">
                  <a:extLst>
                    <a:ext uri="{9D8B030D-6E8A-4147-A177-3AD203B41FA5}">
                      <a16:colId xmlns:a16="http://schemas.microsoft.com/office/drawing/2014/main" val="511839858"/>
                    </a:ext>
                  </a:extLst>
                </a:gridCol>
                <a:gridCol w="856211">
                  <a:extLst>
                    <a:ext uri="{9D8B030D-6E8A-4147-A177-3AD203B41FA5}">
                      <a16:colId xmlns:a16="http://schemas.microsoft.com/office/drawing/2014/main" val="3464390241"/>
                    </a:ext>
                  </a:extLst>
                </a:gridCol>
                <a:gridCol w="656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045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6103">
                  <a:extLst>
                    <a:ext uri="{9D8B030D-6E8A-4147-A177-3AD203B41FA5}">
                      <a16:colId xmlns:a16="http://schemas.microsoft.com/office/drawing/2014/main" val="882517290"/>
                    </a:ext>
                  </a:extLst>
                </a:gridCol>
                <a:gridCol w="431609">
                  <a:extLst>
                    <a:ext uri="{9D8B030D-6E8A-4147-A177-3AD203B41FA5}">
                      <a16:colId xmlns:a16="http://schemas.microsoft.com/office/drawing/2014/main" val="239672345"/>
                    </a:ext>
                  </a:extLst>
                </a:gridCol>
                <a:gridCol w="431609">
                  <a:extLst>
                    <a:ext uri="{9D8B030D-6E8A-4147-A177-3AD203B41FA5}">
                      <a16:colId xmlns:a16="http://schemas.microsoft.com/office/drawing/2014/main" val="2714077460"/>
                    </a:ext>
                  </a:extLst>
                </a:gridCol>
              </a:tblGrid>
              <a:tr h="28971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F</a:t>
                      </a:r>
                      <a:endParaRPr sz="12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G</a:t>
                      </a:r>
                      <a:endParaRPr sz="12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H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J</a:t>
                      </a:r>
                      <a:endParaRPr sz="12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K</a:t>
                      </a:r>
                      <a:endParaRPr sz="12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</a:t>
                      </a:r>
                      <a:endParaRPr sz="12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64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 attuale PFM3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20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31.3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1.6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26.2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41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4.2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10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15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7.2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 nuova PFGM302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34.6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5.2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9.6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14,7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5.2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19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" name="Text Box 138"/>
          <p:cNvSpPr txBox="1">
            <a:spLocks noChangeArrowheads="1"/>
          </p:cNvSpPr>
          <p:nvPr/>
        </p:nvSpPr>
        <p:spPr bwMode="auto">
          <a:xfrm>
            <a:off x="2406595" y="7175835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Differenza nelle specifiche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2024255" y="7181715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Dettagli tecnici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Dimensioni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Dimensioni generali – Accessorio di montaggio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AEDDAB4-D60C-EE3F-11E6-F0C4B5274E24}"/>
              </a:ext>
            </a:extLst>
          </p:cNvPr>
          <p:cNvSpPr txBox="1"/>
          <p:nvPr/>
        </p:nvSpPr>
        <p:spPr>
          <a:xfrm>
            <a:off x="2406595" y="1573612"/>
            <a:ext cx="13756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Serie attuale PFM3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CDEFAB6-4DA5-5DAD-5A8B-D14FA03FB3D7}"/>
              </a:ext>
            </a:extLst>
          </p:cNvPr>
          <p:cNvSpPr txBox="1"/>
          <p:nvPr/>
        </p:nvSpPr>
        <p:spPr>
          <a:xfrm>
            <a:off x="5619405" y="1512795"/>
            <a:ext cx="12901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Serie nuova PFGM302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CE9B6A6-EA9B-F68D-54FA-2B19542051EB}"/>
              </a:ext>
            </a:extLst>
          </p:cNvPr>
          <p:cNvSpPr txBox="1"/>
          <p:nvPr/>
        </p:nvSpPr>
        <p:spPr>
          <a:xfrm>
            <a:off x="2485862" y="2076680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A</a:t>
            </a:r>
            <a:endParaRPr sz="200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1B0D36E-0EE3-7EAF-ACE4-3B421AF3AB17}"/>
              </a:ext>
            </a:extLst>
          </p:cNvPr>
          <p:cNvSpPr txBox="1"/>
          <p:nvPr/>
        </p:nvSpPr>
        <p:spPr>
          <a:xfrm>
            <a:off x="2485862" y="2234578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B</a:t>
            </a:r>
            <a:endParaRPr sz="200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F992C512-7338-564F-FC89-037EC1A341C6}"/>
              </a:ext>
            </a:extLst>
          </p:cNvPr>
          <p:cNvSpPr txBox="1"/>
          <p:nvPr/>
        </p:nvSpPr>
        <p:spPr>
          <a:xfrm rot="16200000">
            <a:off x="1521055" y="2982291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C</a:t>
            </a:r>
            <a:endParaRPr sz="200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F819B637-3DAB-F19B-4916-42EE16B581BC}"/>
              </a:ext>
            </a:extLst>
          </p:cNvPr>
          <p:cNvSpPr txBox="1"/>
          <p:nvPr/>
        </p:nvSpPr>
        <p:spPr>
          <a:xfrm rot="16200000">
            <a:off x="1653428" y="3128829"/>
            <a:ext cx="384182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D</a:t>
            </a:r>
            <a:endParaRPr sz="200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E213928-EAF2-8979-EFA6-903A5EF29D09}"/>
              </a:ext>
            </a:extLst>
          </p:cNvPr>
          <p:cNvSpPr txBox="1"/>
          <p:nvPr/>
        </p:nvSpPr>
        <p:spPr>
          <a:xfrm rot="16200000">
            <a:off x="1814739" y="3174381"/>
            <a:ext cx="384182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E</a:t>
            </a:r>
            <a:endParaRPr sz="2000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2B536DDC-D7D8-A4C1-8D59-C7B6876F2884}"/>
              </a:ext>
            </a:extLst>
          </p:cNvPr>
          <p:cNvSpPr txBox="1"/>
          <p:nvPr/>
        </p:nvSpPr>
        <p:spPr>
          <a:xfrm rot="16200000">
            <a:off x="3021240" y="3128829"/>
            <a:ext cx="384182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F</a:t>
            </a:r>
            <a:endParaRPr sz="2000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F820FC7-19AB-0E09-76A1-412D04B597BF}"/>
              </a:ext>
            </a:extLst>
          </p:cNvPr>
          <p:cNvSpPr txBox="1"/>
          <p:nvPr/>
        </p:nvSpPr>
        <p:spPr>
          <a:xfrm>
            <a:off x="4009862" y="3570507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G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1ACA0F9B-ABE2-C2EB-D3DA-B35023027B3C}"/>
              </a:ext>
            </a:extLst>
          </p:cNvPr>
          <p:cNvSpPr txBox="1"/>
          <p:nvPr/>
        </p:nvSpPr>
        <p:spPr>
          <a:xfrm rot="16200000">
            <a:off x="1832162" y="4520226"/>
            <a:ext cx="384182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H</a:t>
            </a:r>
            <a:endParaRPr sz="2000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4E3A912-1CF1-BE9D-D1DB-1D9A4D653E69}"/>
              </a:ext>
            </a:extLst>
          </p:cNvPr>
          <p:cNvSpPr txBox="1"/>
          <p:nvPr/>
        </p:nvSpPr>
        <p:spPr>
          <a:xfrm rot="16200000">
            <a:off x="3055667" y="4719879"/>
            <a:ext cx="202458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I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A70CAA37-1A33-CEC5-6C9E-8CF4845CBF4D}"/>
              </a:ext>
            </a:extLst>
          </p:cNvPr>
          <p:cNvSpPr txBox="1"/>
          <p:nvPr/>
        </p:nvSpPr>
        <p:spPr>
          <a:xfrm rot="16200000">
            <a:off x="3212654" y="4757979"/>
            <a:ext cx="202458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J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94254D62-7D58-A64C-6E9F-C60D077262E4}"/>
              </a:ext>
            </a:extLst>
          </p:cNvPr>
          <p:cNvSpPr txBox="1"/>
          <p:nvPr/>
        </p:nvSpPr>
        <p:spPr>
          <a:xfrm>
            <a:off x="1931194" y="5064919"/>
            <a:ext cx="278094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K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B2780079-8E29-349C-AAD5-2926366035AD}"/>
              </a:ext>
            </a:extLst>
          </p:cNvPr>
          <p:cNvSpPr txBox="1"/>
          <p:nvPr/>
        </p:nvSpPr>
        <p:spPr>
          <a:xfrm>
            <a:off x="2509837" y="5220859"/>
            <a:ext cx="278094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L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B7170C37-B754-F4C2-D107-74B11AC58BD5}"/>
              </a:ext>
            </a:extLst>
          </p:cNvPr>
          <p:cNvSpPr txBox="1"/>
          <p:nvPr/>
        </p:nvSpPr>
        <p:spPr>
          <a:xfrm>
            <a:off x="2550318" y="5392184"/>
            <a:ext cx="278094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M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830D528C-DAF4-86F2-5848-0EE474ABDDF6}"/>
              </a:ext>
            </a:extLst>
          </p:cNvPr>
          <p:cNvSpPr txBox="1"/>
          <p:nvPr/>
        </p:nvSpPr>
        <p:spPr>
          <a:xfrm>
            <a:off x="6384762" y="2168391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A</a:t>
            </a:r>
            <a:endParaRPr sz="200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1C4EF66C-783F-DBD1-D21D-45D43B9D3757}"/>
              </a:ext>
            </a:extLst>
          </p:cNvPr>
          <p:cNvSpPr txBox="1"/>
          <p:nvPr/>
        </p:nvSpPr>
        <p:spPr>
          <a:xfrm>
            <a:off x="6384762" y="2338989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B</a:t>
            </a:r>
            <a:endParaRPr sz="200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0846CF4B-670B-5613-F1AC-3BEF9BA01B3A}"/>
              </a:ext>
            </a:extLst>
          </p:cNvPr>
          <p:cNvSpPr txBox="1"/>
          <p:nvPr/>
        </p:nvSpPr>
        <p:spPr>
          <a:xfrm rot="16200000">
            <a:off x="5627423" y="3033579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C</a:t>
            </a:r>
            <a:endParaRPr sz="2000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E074F779-9B52-AA33-B5E9-639163578AD7}"/>
              </a:ext>
            </a:extLst>
          </p:cNvPr>
          <p:cNvSpPr txBox="1"/>
          <p:nvPr/>
        </p:nvSpPr>
        <p:spPr>
          <a:xfrm rot="16200000">
            <a:off x="5817184" y="3758809"/>
            <a:ext cx="238649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E</a:t>
            </a:r>
            <a:endParaRPr sz="200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1E425EE1-5F1C-AE06-8161-FEEF74C3F4F4}"/>
              </a:ext>
            </a:extLst>
          </p:cNvPr>
          <p:cNvSpPr txBox="1"/>
          <p:nvPr/>
        </p:nvSpPr>
        <p:spPr>
          <a:xfrm>
            <a:off x="7782675" y="3741898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G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1B63BD2D-55B2-1806-BF9D-44380E6CEB1D}"/>
              </a:ext>
            </a:extLst>
          </p:cNvPr>
          <p:cNvSpPr txBox="1"/>
          <p:nvPr/>
        </p:nvSpPr>
        <p:spPr>
          <a:xfrm rot="16200000">
            <a:off x="5505392" y="4464657"/>
            <a:ext cx="384184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J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E5024182-4FFC-0686-045E-C965AC8DCFDC}"/>
              </a:ext>
            </a:extLst>
          </p:cNvPr>
          <p:cNvSpPr txBox="1"/>
          <p:nvPr/>
        </p:nvSpPr>
        <p:spPr>
          <a:xfrm rot="16200000">
            <a:off x="5721093" y="4497827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I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A95C743-42E5-C662-9839-C68A0EEE0A7F}"/>
              </a:ext>
            </a:extLst>
          </p:cNvPr>
          <p:cNvSpPr txBox="1"/>
          <p:nvPr/>
        </p:nvSpPr>
        <p:spPr>
          <a:xfrm>
            <a:off x="6434137" y="5206618"/>
            <a:ext cx="278094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L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F80AFB24-18D7-4304-7460-A72DCF11ABB7}"/>
              </a:ext>
            </a:extLst>
          </p:cNvPr>
          <p:cNvSpPr txBox="1"/>
          <p:nvPr/>
        </p:nvSpPr>
        <p:spPr>
          <a:xfrm rot="16200000">
            <a:off x="6830945" y="5214617"/>
            <a:ext cx="262800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H</a:t>
            </a:r>
            <a:endParaRPr sz="2000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C037102E-6843-8057-4335-D1A42BAC2B08}"/>
              </a:ext>
            </a:extLst>
          </p:cNvPr>
          <p:cNvSpPr txBox="1"/>
          <p:nvPr/>
        </p:nvSpPr>
        <p:spPr>
          <a:xfrm>
            <a:off x="6434137" y="3764945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A</a:t>
            </a:r>
            <a:endParaRPr sz="2000"/>
          </a:p>
        </p:txBody>
      </p:sp>
    </p:spTree>
    <p:extLst>
      <p:ext uri="{BB962C8B-B14F-4D97-AF65-F5344CB8AC3E}">
        <p14:creationId xmlns:p14="http://schemas.microsoft.com/office/powerpoint/2010/main" val="3345652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866550"/>
              </p:ext>
            </p:extLst>
          </p:nvPr>
        </p:nvGraphicFramePr>
        <p:xfrm>
          <a:off x="2310753" y="1774405"/>
          <a:ext cx="5727655" cy="2988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9710"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 attuale PFM3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 nuova PFGM302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64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Alimentazione/Connettore di uscita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ZS-28-A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ZS-46-5L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Connettore del sensore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ZS-28-C-1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ZS-28-C-1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Squadretta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ZS-28-B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ZS-46-A1 (verticale)</a:t>
                      </a:r>
                    </a:p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ZS-46-A2 (orizzontale)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7760144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Adattatore per montaggio a pannello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ZS-27-C 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ZS-46-B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570538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Adattatore per montaggio a pannello +</a:t>
                      </a:r>
                    </a:p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Coperchio di protezione frontale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ZS-27-D 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580874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Cavo di conversione PFMV30 - PFGV301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ZS-28-A-X538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204404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Dettagli tecnici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Accessori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Squadrette, montaggio a pannello e cavi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63008C6-0BD8-1804-8732-A4B56ADE46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186"/>
          <a:stretch/>
        </p:blipFill>
        <p:spPr>
          <a:xfrm>
            <a:off x="277278" y="5361709"/>
            <a:ext cx="4968167" cy="1263283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B6BC81C4-788B-9C35-BD08-5CB20B18BC3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6483"/>
          <a:stretch/>
        </p:blipFill>
        <p:spPr>
          <a:xfrm>
            <a:off x="5623483" y="5097692"/>
            <a:ext cx="4829849" cy="1582779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09E9FE30-AD64-EA10-5906-FD3881B3AEC7}"/>
              </a:ext>
            </a:extLst>
          </p:cNvPr>
          <p:cNvSpPr txBox="1"/>
          <p:nvPr/>
        </p:nvSpPr>
        <p:spPr>
          <a:xfrm>
            <a:off x="1037242" y="5053932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ZS-28-A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F353000-9338-652A-7A2C-147D6637E9D3}"/>
              </a:ext>
            </a:extLst>
          </p:cNvPr>
          <p:cNvSpPr txBox="1"/>
          <p:nvPr/>
        </p:nvSpPr>
        <p:spPr>
          <a:xfrm>
            <a:off x="6193903" y="4943803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ZS-46-5L</a:t>
            </a:r>
          </a:p>
        </p:txBody>
      </p:sp>
    </p:spTree>
    <p:extLst>
      <p:ext uri="{BB962C8B-B14F-4D97-AF65-F5344CB8AC3E}">
        <p14:creationId xmlns:p14="http://schemas.microsoft.com/office/powerpoint/2010/main" val="95910373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1774</TotalTime>
  <Words>1482</Words>
  <Application>Microsoft Office PowerPoint</Application>
  <PresentationFormat>Custom</PresentationFormat>
  <Paragraphs>285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1_Tema de Office</vt:lpstr>
      <vt:lpstr>Diseño personalizado</vt:lpstr>
      <vt:lpstr>DOCUMENTO DI SWITCHOVER  Serie PFGM302 Monitor per flussostato digitale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SMC España,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Beatriz López Coca</dc:creator>
  <cp:lastModifiedBy>Cristina Fernández</cp:lastModifiedBy>
  <cp:revision>241</cp:revision>
  <cp:lastPrinted>2017-08-01T15:27:52Z</cp:lastPrinted>
  <dcterms:created xsi:type="dcterms:W3CDTF">2017-07-20T14:58:55Z</dcterms:created>
  <dcterms:modified xsi:type="dcterms:W3CDTF">2025-01-15T14:26:54Z</dcterms:modified>
</cp:coreProperties>
</file>