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9"/>
  </p:notesMasterIdLst>
  <p:handoutMasterIdLst>
    <p:handoutMasterId r:id="rId10"/>
  </p:handoutMasterIdLst>
  <p:sldIdLst>
    <p:sldId id="259" r:id="rId3"/>
    <p:sldId id="276" r:id="rId4"/>
    <p:sldId id="307" r:id="rId5"/>
    <p:sldId id="305" r:id="rId6"/>
    <p:sldId id="306" r:id="rId7"/>
    <p:sldId id="308" r:id="rId8"/>
  </p:sldIdLst>
  <p:sldSz cx="10691813" cy="7559675"/>
  <p:notesSz cx="7099300" cy="10234613"/>
  <p:defaultTextStyle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es-ES" smtClean="0"/>
              <a:t>23/01/2025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es-ES" smtClean="0"/>
              <a:t>23/01/2025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34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30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71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5904689" y="4438651"/>
            <a:ext cx="4434051" cy="2127250"/>
          </a:xfrm>
        </p:spPr>
        <p:txBody>
          <a:bodyPr>
            <a:noAutofit/>
          </a:bodyPr>
          <a:lstStyle/>
          <a:p>
            <a:pPr algn="r">
              <a:defRPr sz="195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b="1" dirty="0"/>
              <a:t>DOCUMENT DE SWITCHOVER</a:t>
            </a: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1" dirty="0"/>
              <a:t> Série PFGV301 </a:t>
            </a:r>
            <a:b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dirty="0" err="1"/>
              <a:t>Moniteur</a:t>
            </a:r>
            <a:r>
              <a:rPr dirty="0"/>
              <a:t> de </a:t>
            </a:r>
            <a:r>
              <a:rPr dirty="0" err="1"/>
              <a:t>débit</a:t>
            </a:r>
            <a:r>
              <a:rPr dirty="0"/>
              <a:t> numérique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 descr="Un reloj despertador  Descripción generada automáticamente">
            <a:extLst>
              <a:ext uri="{FF2B5EF4-FFF2-40B4-BE49-F238E27FC236}">
                <a16:creationId xmlns:a16="http://schemas.microsoft.com/office/drawing/2014/main" id="{3B48D0DC-0632-6411-4597-F781D2BFA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38" y="1895130"/>
            <a:ext cx="4845505" cy="467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1450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Caractéristique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/>
              <a:t>Nouveau </a:t>
            </a:r>
            <a:r>
              <a:rPr dirty="0" err="1"/>
              <a:t>moniteur</a:t>
            </a:r>
            <a:r>
              <a:rPr dirty="0"/>
              <a:t> PFGV301 avec </a:t>
            </a:r>
            <a:r>
              <a:rPr dirty="0" err="1"/>
              <a:t>écran</a:t>
            </a:r>
            <a:r>
              <a:rPr dirty="0"/>
              <a:t> à 3 zones </a:t>
            </a:r>
            <a:r>
              <a:rPr dirty="0" err="1"/>
              <a:t>d'affichage</a:t>
            </a:r>
            <a:r>
              <a:rPr dirty="0"/>
              <a:t> qui </a:t>
            </a:r>
            <a:r>
              <a:rPr dirty="0" err="1"/>
              <a:t>permet</a:t>
            </a:r>
            <a:r>
              <a:rPr dirty="0"/>
              <a:t> </a:t>
            </a:r>
            <a:r>
              <a:rPr dirty="0" err="1"/>
              <a:t>d'afficher</a:t>
            </a:r>
            <a:r>
              <a:rPr dirty="0"/>
              <a:t> à la </a:t>
            </a:r>
            <a:r>
              <a:rPr dirty="0" err="1"/>
              <a:t>fois</a:t>
            </a:r>
            <a:r>
              <a:rPr dirty="0"/>
              <a:t> la tension et le </a:t>
            </a:r>
            <a:r>
              <a:rPr dirty="0" err="1"/>
              <a:t>débit</a:t>
            </a:r>
            <a:endParaRPr dirty="0"/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Avantage</a:t>
            </a:r>
            <a:r>
              <a:rPr dirty="0"/>
              <a:t>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Visualisation</a:t>
            </a:r>
            <a:r>
              <a:rPr dirty="0"/>
              <a:t> </a:t>
            </a:r>
            <a:r>
              <a:rPr dirty="0" err="1"/>
              <a:t>conviviale</a:t>
            </a:r>
            <a:r>
              <a:rPr dirty="0"/>
              <a:t> du </a:t>
            </a:r>
            <a:r>
              <a:rPr dirty="0" err="1"/>
              <a:t>débit</a:t>
            </a:r>
            <a:r>
              <a:rPr dirty="0"/>
              <a:t> </a:t>
            </a:r>
            <a:r>
              <a:rPr dirty="0" err="1"/>
              <a:t>mesuré</a:t>
            </a:r>
            <a:r>
              <a:rPr dirty="0"/>
              <a:t> à distance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112851" y="418711"/>
            <a:ext cx="71791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Caractéristiques</a:t>
            </a:r>
            <a:r>
              <a:rPr dirty="0"/>
              <a:t> </a:t>
            </a:r>
            <a:r>
              <a:rPr dirty="0" err="1"/>
              <a:t>améliorées</a:t>
            </a:r>
            <a:r>
              <a:rPr dirty="0"/>
              <a:t> et </a:t>
            </a:r>
            <a:r>
              <a:rPr dirty="0" err="1"/>
              <a:t>avantages</a:t>
            </a:r>
            <a:r>
              <a:rPr dirty="0"/>
              <a:t> </a:t>
            </a:r>
            <a:r>
              <a:rPr dirty="0" err="1"/>
              <a:t>connexes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3" name="Imagen 2" descr="Un reloj despertador  Descripción generada automáticamente">
            <a:extLst>
              <a:ext uri="{FF2B5EF4-FFF2-40B4-BE49-F238E27FC236}">
                <a16:creationId xmlns:a16="http://schemas.microsoft.com/office/drawing/2014/main" id="{2E64C451-21F9-FCDB-FF03-81E20D299B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185" y="2161953"/>
            <a:ext cx="2438920" cy="2350971"/>
          </a:xfrm>
          <a:prstGeom prst="rect">
            <a:avLst/>
          </a:prstGeom>
        </p:spPr>
      </p:pic>
      <p:pic>
        <p:nvPicPr>
          <p:cNvPr id="4" name="Imagen 3" descr="Un reloj digital en la pantalla  Descripción generada automáticamente">
            <a:extLst>
              <a:ext uri="{FF2B5EF4-FFF2-40B4-BE49-F238E27FC236}">
                <a16:creationId xmlns:a16="http://schemas.microsoft.com/office/drawing/2014/main" id="{784A518F-CEE5-B1BB-1BB3-1C211753F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153" y="2248018"/>
            <a:ext cx="2634313" cy="247074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E4D7895-5D46-4A59-5573-1F61FABAF23B}"/>
              </a:ext>
            </a:extLst>
          </p:cNvPr>
          <p:cNvSpPr txBox="1"/>
          <p:nvPr/>
        </p:nvSpPr>
        <p:spPr>
          <a:xfrm>
            <a:off x="3185159" y="206178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Actuel</a:t>
            </a:r>
            <a:endParaRPr sz="140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7B63148-A383-DDAF-ED22-77B1C1FC15A8}"/>
              </a:ext>
            </a:extLst>
          </p:cNvPr>
          <p:cNvSpPr txBox="1"/>
          <p:nvPr/>
        </p:nvSpPr>
        <p:spPr>
          <a:xfrm>
            <a:off x="5884226" y="2008064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Nouveau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7D5419B-E7AD-94E5-D026-856D0459B6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136" y="4817977"/>
            <a:ext cx="8448418" cy="263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5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3393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Caractéristique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Sortie commutation NPN et PNP</a:t>
            </a:r>
          </a:p>
          <a:p>
            <a:endParaRPr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Avantage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Le nombre de produits stockés peut être réduit</a:t>
            </a:r>
          </a:p>
          <a:p>
            <a:endParaRPr sz="14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Caractéristique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Sortie analogique tension 0 à 10 V et sortie analogique de courant 4 à 20 mA</a:t>
            </a: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Avantage pour le client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Flexibilité dans la connectivité de l'installation en fonction des exigences de l'application, telles que l'immunité aux parasites, la résolution souhaitée et la complexité du câblage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511685" y="418711"/>
            <a:ext cx="67802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Caractéristiques</a:t>
            </a:r>
            <a:r>
              <a:rPr dirty="0"/>
              <a:t> </a:t>
            </a:r>
            <a:r>
              <a:rPr dirty="0" err="1"/>
              <a:t>améliorées</a:t>
            </a:r>
            <a:r>
              <a:rPr dirty="0"/>
              <a:t> et </a:t>
            </a:r>
            <a:r>
              <a:rPr dirty="0" err="1"/>
              <a:t>avantages</a:t>
            </a:r>
            <a:r>
              <a:rPr dirty="0"/>
              <a:t> </a:t>
            </a:r>
            <a:r>
              <a:rPr dirty="0" err="1"/>
              <a:t>connexes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9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55136" y="696692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Caractéristiques standards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094349"/>
              </p:ext>
            </p:extLst>
          </p:nvPr>
        </p:nvGraphicFramePr>
        <p:xfrm>
          <a:off x="498764" y="1059352"/>
          <a:ext cx="10041773" cy="589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Série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PFMV3 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Nouveau PFGV301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Image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Unité d'indication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 :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Débit : l/min, cfm (pi3/h)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 :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Débit : l/min, cfm (pi3/h)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 d'alimentation [Vcc]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12 à 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12 à 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Consommation électrique [mA]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max.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 max.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Nombre de sorties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 (2 numérique, 1 analogique)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 (2 numérique, 1 analogique)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Sortie numérique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x PNP ou 2 x NPN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x PNP/NPN (modèle à commutation)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Sortie analogique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 : 1 à 5 V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 : 1 à 5 V ou 0 à 10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Courant : 4 à 20 mA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Affichage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Écran LED à un affichage bicolore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Écran LCD à 3 zones d'affichage tricolores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Précision de l'affichage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E.M.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±0,5 % E.M.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Protection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Plage de température d'utilisation [ºC]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fonctionnement : 0 à 50 °C, Stockage : -10 à 60 (sans condensation ni gel)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fonctionnement : 0 à 50 °C, Stockage : -10 à 60 (sans condensation ni gel)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Plage d'humidité d'utilisation [ºC]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fonctionnement/Stockage : 35 à 85 % HR (sans condensation ni gel)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En fonctionnement/Stockage : 35 à 85 % HR (sans condensation ni gel)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Normes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CE, UKCA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Connecteur électrique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Connecteur e-con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Connecteur e-con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Détails techniques</a:t>
            </a:r>
          </a:p>
        </p:txBody>
      </p:sp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Différence dans les caractéristiques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 descr="Un reloj despertador  Descripción generada automáticamente">
            <a:extLst>
              <a:ext uri="{FF2B5EF4-FFF2-40B4-BE49-F238E27FC236}">
                <a16:creationId xmlns:a16="http://schemas.microsoft.com/office/drawing/2014/main" id="{F7A08954-A8B7-BFFA-45A0-A607274C76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176" y="1428684"/>
            <a:ext cx="945408" cy="911316"/>
          </a:xfrm>
          <a:prstGeom prst="rect">
            <a:avLst/>
          </a:prstGeom>
        </p:spPr>
      </p:pic>
      <p:pic>
        <p:nvPicPr>
          <p:cNvPr id="6" name="Imagen 5" descr="Un reloj digital en la pantalla  Descripción generada automáticamente">
            <a:extLst>
              <a:ext uri="{FF2B5EF4-FFF2-40B4-BE49-F238E27FC236}">
                <a16:creationId xmlns:a16="http://schemas.microsoft.com/office/drawing/2014/main" id="{5B6AE705-AC4F-470C-286D-643E3C6F7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259" y="1428684"/>
            <a:ext cx="971647" cy="91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486786"/>
              </p:ext>
            </p:extLst>
          </p:nvPr>
        </p:nvGraphicFramePr>
        <p:xfrm>
          <a:off x="2024254" y="5267160"/>
          <a:ext cx="6726043" cy="1352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834029789"/>
                    </a:ext>
                  </a:extLst>
                </a:gridCol>
                <a:gridCol w="10195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4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54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Série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PFMV3 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2 x M3 x 0,5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Profondeur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taraudage</a:t>
                      </a:r>
                      <a:r>
                        <a:rPr dirty="0"/>
                        <a:t> 4</a:t>
                      </a:r>
                      <a:endParaRPr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1,5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3,2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8,2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Nouveau PFGV301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 x Ø 2,6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Profondeur 7 max.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1,5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2,7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7,7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 Box 138"/>
          <p:cNvSpPr txBox="1">
            <a:spLocks noChangeArrowheads="1"/>
          </p:cNvSpPr>
          <p:nvPr/>
        </p:nvSpPr>
        <p:spPr bwMode="auto">
          <a:xfrm>
            <a:off x="2406595" y="6660445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Différence dans les caractéristiques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2024255" y="666632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Détails techniques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Dimensions générales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86E8AE45-D14F-B3CF-D176-929CDD628E65}"/>
              </a:ext>
            </a:extLst>
          </p:cNvPr>
          <p:cNvGrpSpPr/>
          <p:nvPr/>
        </p:nvGrpSpPr>
        <p:grpSpPr>
          <a:xfrm>
            <a:off x="1220122" y="1713363"/>
            <a:ext cx="5988470" cy="2939907"/>
            <a:chOff x="1220122" y="1713363"/>
            <a:chExt cx="5988470" cy="2939907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89A272CC-C00A-A77A-71D6-99654F4F7A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73233" y="1833642"/>
              <a:ext cx="5035359" cy="1342213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2104CAD-351D-0F6E-FA04-77B7228D6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09239" y="3421560"/>
              <a:ext cx="5035359" cy="1231710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2AEDDAB4-D60C-EE3F-11E6-F0C4B5274E24}"/>
                </a:ext>
              </a:extLst>
            </p:cNvPr>
            <p:cNvSpPr txBox="1"/>
            <p:nvPr/>
          </p:nvSpPr>
          <p:spPr>
            <a:xfrm>
              <a:off x="1220122" y="2276105"/>
              <a:ext cx="87283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 sz="1400"/>
              </a:pPr>
              <a:r>
                <a:t>PFMV3 actuel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CDEFAB6-4DA5-5DAD-5A8B-D14FA03FB3D7}"/>
                </a:ext>
              </a:extLst>
            </p:cNvPr>
            <p:cNvSpPr txBox="1"/>
            <p:nvPr/>
          </p:nvSpPr>
          <p:spPr>
            <a:xfrm>
              <a:off x="1236402" y="3779837"/>
              <a:ext cx="87283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 sz="1400"/>
              </a:pPr>
              <a:r>
                <a:t>Nouveau PFGV301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2CE9B6A6-EA9B-F68D-54FA-2B19542051EB}"/>
                </a:ext>
              </a:extLst>
            </p:cNvPr>
            <p:cNvSpPr txBox="1"/>
            <p:nvPr/>
          </p:nvSpPr>
          <p:spPr>
            <a:xfrm>
              <a:off x="2598381" y="1746542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A</a:t>
              </a:r>
              <a:endParaRPr sz="2000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27FAE15-A0B1-F27C-BD57-19C30D7C040A}"/>
                </a:ext>
              </a:extLst>
            </p:cNvPr>
            <p:cNvSpPr txBox="1"/>
            <p:nvPr/>
          </p:nvSpPr>
          <p:spPr>
            <a:xfrm>
              <a:off x="2634850" y="3512242"/>
              <a:ext cx="23574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A</a:t>
              </a:r>
              <a:endParaRPr sz="2000"/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F76A03F4-D438-D4F9-1695-37802F6397C7}"/>
                </a:ext>
              </a:extLst>
            </p:cNvPr>
            <p:cNvSpPr txBox="1"/>
            <p:nvPr/>
          </p:nvSpPr>
          <p:spPr>
            <a:xfrm>
              <a:off x="4791844" y="3391159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B</a:t>
              </a:r>
              <a:endParaRPr sz="2000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EE801D37-5F2A-1CFB-4763-4401E124F324}"/>
                </a:ext>
              </a:extLst>
            </p:cNvPr>
            <p:cNvSpPr txBox="1"/>
            <p:nvPr/>
          </p:nvSpPr>
          <p:spPr>
            <a:xfrm>
              <a:off x="4258731" y="1713363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B</a:t>
              </a:r>
              <a:endParaRPr sz="2000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85745D8D-818D-D753-139D-70909A931464}"/>
                </a:ext>
              </a:extLst>
            </p:cNvPr>
            <p:cNvSpPr txBox="1"/>
            <p:nvPr/>
          </p:nvSpPr>
          <p:spPr>
            <a:xfrm>
              <a:off x="6447973" y="1713363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C</a:t>
              </a:r>
              <a:endParaRPr sz="2000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58EFCA9-84C0-EF97-36CC-18162A32BC31}"/>
                </a:ext>
              </a:extLst>
            </p:cNvPr>
            <p:cNvSpPr txBox="1"/>
            <p:nvPr/>
          </p:nvSpPr>
          <p:spPr>
            <a:xfrm>
              <a:off x="6611704" y="3493261"/>
              <a:ext cx="23574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C</a:t>
              </a:r>
              <a:endParaRPr sz="2000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AA071F97-D75C-89AF-0350-D81CF582AE35}"/>
                </a:ext>
              </a:extLst>
            </p:cNvPr>
            <p:cNvSpPr txBox="1"/>
            <p:nvPr/>
          </p:nvSpPr>
          <p:spPr>
            <a:xfrm>
              <a:off x="3177795" y="1943910"/>
              <a:ext cx="5797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D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166E79A9-CDCC-BCD9-EA01-A4B5F3E60316}"/>
                </a:ext>
              </a:extLst>
            </p:cNvPr>
            <p:cNvSpPr txBox="1"/>
            <p:nvPr/>
          </p:nvSpPr>
          <p:spPr>
            <a:xfrm>
              <a:off x="3177795" y="3610925"/>
              <a:ext cx="56563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D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00113CF0-B048-5F39-05A5-BB53FAF8DD76}"/>
                </a:ext>
              </a:extLst>
            </p:cNvPr>
            <p:cNvSpPr txBox="1"/>
            <p:nvPr/>
          </p:nvSpPr>
          <p:spPr>
            <a:xfrm>
              <a:off x="4323238" y="3399318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E</a:t>
              </a:r>
              <a:endParaRPr sz="200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784E255-6BF7-3937-12BD-87F12612807D}"/>
                </a:ext>
              </a:extLst>
            </p:cNvPr>
            <p:cNvSpPr txBox="1"/>
            <p:nvPr/>
          </p:nvSpPr>
          <p:spPr>
            <a:xfrm>
              <a:off x="3639778" y="2801883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r">
                <a:defRPr sz="600"/>
              </a:pPr>
              <a:r>
                <a:t>E</a:t>
              </a:r>
              <a:endParaRPr sz="2000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FCA1A761-5E0A-D4F9-DA0F-A0B67A704896}"/>
                </a:ext>
              </a:extLst>
            </p:cNvPr>
            <p:cNvSpPr txBox="1"/>
            <p:nvPr/>
          </p:nvSpPr>
          <p:spPr>
            <a:xfrm>
              <a:off x="5316766" y="3391159"/>
              <a:ext cx="281603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defRPr sz="600"/>
              </a:pPr>
              <a:r>
                <a:t>H</a:t>
              </a:r>
              <a:endParaRPr sz="2000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E12E9CA7-1054-0D5B-1949-AAECA667D714}"/>
                </a:ext>
              </a:extLst>
            </p:cNvPr>
            <p:cNvSpPr txBox="1"/>
            <p:nvPr/>
          </p:nvSpPr>
          <p:spPr>
            <a:xfrm>
              <a:off x="4462995" y="2893342"/>
              <a:ext cx="189092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pPr>
                <a:defRPr sz="600"/>
              </a:pPr>
              <a:r>
                <a:t>H</a:t>
              </a:r>
              <a:endParaRPr sz="2000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473119DD-429A-02DD-E31A-1F8D49DB71DD}"/>
                </a:ext>
              </a:extLst>
            </p:cNvPr>
            <p:cNvSpPr txBox="1"/>
            <p:nvPr/>
          </p:nvSpPr>
          <p:spPr>
            <a:xfrm>
              <a:off x="4462995" y="3032003"/>
              <a:ext cx="189092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pPr>
                <a:defRPr sz="600"/>
              </a:pPr>
              <a:r>
                <a:t>I</a:t>
              </a:r>
              <a:endParaRPr sz="2000"/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0F63FC59-6C34-E603-B478-218C6F23F3EC}"/>
                </a:ext>
              </a:extLst>
            </p:cNvPr>
            <p:cNvSpPr txBox="1"/>
            <p:nvPr/>
          </p:nvSpPr>
          <p:spPr>
            <a:xfrm>
              <a:off x="5463404" y="3620516"/>
              <a:ext cx="184921" cy="92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>
              <a:spAutoFit/>
            </a:bodyPr>
            <a:lstStyle/>
            <a:p>
              <a:pPr>
                <a:defRPr sz="600"/>
              </a:pPr>
              <a:r>
                <a:t>I</a:t>
              </a:r>
              <a:endParaRPr sz="2000"/>
            </a:p>
          </p:txBody>
        </p:sp>
      </p:grp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94359"/>
              </p:ext>
            </p:extLst>
          </p:nvPr>
        </p:nvGraphicFramePr>
        <p:xfrm>
          <a:off x="2310753" y="1774405"/>
          <a:ext cx="5727655" cy="2860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PFMV3 actuel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Nouveau PFGV301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Connecteur d'alimentation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ZS-46-5L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Connecteur du capteur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Fixation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ZS-46-A1 (vertical)</a:t>
                      </a:r>
                    </a:p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ZS-46-A2 (horizontal)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76014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Adaptateur pour montage sur panneau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ZS-27-C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570538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Adaptateur pour montage sur panneau +</a:t>
                      </a:r>
                    </a:p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Capot de protection avant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ZS-27-D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8087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Câble de conversion PFMV30 - PFGV301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ZS-28-A-X538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204404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Détails techniques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Accessoires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Fixations, montages sur panneau et câbles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3008C6-0BD8-1804-8732-A4B56ADE46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186"/>
          <a:stretch/>
        </p:blipFill>
        <p:spPr>
          <a:xfrm>
            <a:off x="277278" y="5361709"/>
            <a:ext cx="4968167" cy="1263283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6BC81C4-788B-9C35-BD08-5CB20B18BC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83"/>
          <a:stretch/>
        </p:blipFill>
        <p:spPr>
          <a:xfrm>
            <a:off x="5623483" y="5097692"/>
            <a:ext cx="4829849" cy="158277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09E9FE30-AD64-EA10-5906-FD3881B3AEC7}"/>
              </a:ext>
            </a:extLst>
          </p:cNvPr>
          <p:cNvSpPr txBox="1"/>
          <p:nvPr/>
        </p:nvSpPr>
        <p:spPr>
          <a:xfrm>
            <a:off x="1037242" y="5053932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ZS-28-A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F353000-9338-652A-7A2C-147D6637E9D3}"/>
              </a:ext>
            </a:extLst>
          </p:cNvPr>
          <p:cNvSpPr txBox="1"/>
          <p:nvPr/>
        </p:nvSpPr>
        <p:spPr>
          <a:xfrm>
            <a:off x="6193903" y="494380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ZS-46-5L</a:t>
            </a:r>
          </a:p>
        </p:txBody>
      </p:sp>
    </p:spTree>
    <p:extLst>
      <p:ext uri="{BB962C8B-B14F-4D97-AF65-F5344CB8AC3E}">
        <p14:creationId xmlns:p14="http://schemas.microsoft.com/office/powerpoint/2010/main" val="9591037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527</Words>
  <Application>Microsoft Office PowerPoint</Application>
  <PresentationFormat>Custom</PresentationFormat>
  <Paragraphs>154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1_Tema de Office</vt:lpstr>
      <vt:lpstr>Diseño personalizado</vt:lpstr>
      <vt:lpstr>DOCUMENT DE SWITCHOVER   Série PFGV301  Moniteur de débit numérique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Beatriz López Coca</dc:creator>
  <cp:lastModifiedBy>Cristina Fernández</cp:lastModifiedBy>
  <cp:revision>237</cp:revision>
  <cp:lastPrinted>2017-08-01T15:27:52Z</cp:lastPrinted>
  <dcterms:created xsi:type="dcterms:W3CDTF">2017-07-20T14:58:55Z</dcterms:created>
  <dcterms:modified xsi:type="dcterms:W3CDTF">2025-01-23T09:40:02Z</dcterms:modified>
</cp:coreProperties>
</file>