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11"/>
  </p:notesMasterIdLst>
  <p:handoutMasterIdLst>
    <p:handoutMasterId r:id="rId12"/>
  </p:handoutMasterIdLst>
  <p:sldIdLst>
    <p:sldId id="259" r:id="rId3"/>
    <p:sldId id="307" r:id="rId4"/>
    <p:sldId id="308" r:id="rId5"/>
    <p:sldId id="305" r:id="rId6"/>
    <p:sldId id="306" r:id="rId7"/>
    <p:sldId id="309" r:id="rId8"/>
    <p:sldId id="310" r:id="rId9"/>
    <p:sldId id="311" r:id="rId10"/>
  </p:sldIdLst>
  <p:sldSz cx="10691813" cy="7559675"/>
  <p:notesSz cx="7099300" cy="10234613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D0D5DE"/>
    <a:srgbClr val="8697AB"/>
    <a:srgbClr val="0074BE"/>
    <a:srgbClr val="0076BA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5" autoAdjust="0"/>
    <p:restoredTop sz="94660"/>
  </p:normalViewPr>
  <p:slideViewPr>
    <p:cSldViewPr snapToGrid="0">
      <p:cViewPr>
        <p:scale>
          <a:sx n="100" d="100"/>
          <a:sy n="100" d="100"/>
        </p:scale>
        <p:origin x="176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739BD4A-49C3-4A14-ABED-9C8CA811A8F4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CB94017-1220-43FC-BEA3-D77162367F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42829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5A2EC5C-3695-4B29-BD55-FBB399032510}" type="datetimeFigureOut">
              <a:rPr lang="es-ES" smtClean="0"/>
              <a:t>08/11/2024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1279525"/>
            <a:ext cx="48863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D6DCF97-1D26-427E-A521-77E2074F12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5789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6282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3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27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470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033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024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921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1279525"/>
            <a:ext cx="4886325" cy="34544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DCF97-1D26-427E-A521-77E2074F12F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58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67019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B8B1-60DD-4BBF-AA94-3DBBEE5C9855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5" name="Imagen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442" y="7133393"/>
            <a:ext cx="824161" cy="30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7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557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3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90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600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65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48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56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69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9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1" indent="0" algn="ctr">
              <a:buNone/>
              <a:defRPr sz="13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8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8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452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67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77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8209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733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73986" y="7024240"/>
            <a:ext cx="396874" cy="402483"/>
          </a:xfrm>
        </p:spPr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857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7189" y="377984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34355" y="962471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7189" y="2245153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34355" y="700671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41428" y="700671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30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5527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51331" y="402483"/>
            <a:ext cx="230542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35065" y="402483"/>
            <a:ext cx="6782619" cy="64064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B8B1-60DD-4BBF-AA94-3DBBEE5C98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9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495" y="1884682"/>
            <a:ext cx="9221689" cy="3144614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9495" y="5059046"/>
            <a:ext cx="9221689" cy="1653678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56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13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6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35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96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5" y="402488"/>
            <a:ext cx="9221689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8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8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2733" y="1853171"/>
            <a:ext cx="4545413" cy="908210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56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69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9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1" indent="0">
              <a:buNone/>
              <a:defRPr sz="1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2733" y="2761381"/>
            <a:ext cx="4545413" cy="406157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5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5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456" y="503978"/>
            <a:ext cx="3448388" cy="1763924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5413" y="1088466"/>
            <a:ext cx="5412731" cy="5372269"/>
          </a:xfrm>
        </p:spPr>
        <p:txBody>
          <a:bodyPr/>
          <a:lstStyle>
            <a:lvl1pPr marL="0" indent="0">
              <a:buNone/>
              <a:defRPr sz="2600"/>
            </a:lvl1pPr>
            <a:lvl2pPr marL="371456" indent="0">
              <a:buNone/>
              <a:defRPr sz="2275"/>
            </a:lvl2pPr>
            <a:lvl3pPr marL="742913" indent="0">
              <a:buNone/>
              <a:defRPr sz="1950"/>
            </a:lvl3pPr>
            <a:lvl4pPr marL="1114369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9" indent="0">
              <a:buNone/>
              <a:defRPr sz="1625"/>
            </a:lvl7pPr>
            <a:lvl8pPr marL="2600195" indent="0">
              <a:buNone/>
              <a:defRPr sz="1625"/>
            </a:lvl8pPr>
            <a:lvl9pPr marL="2971651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456" y="2267902"/>
            <a:ext cx="3448388" cy="4201570"/>
          </a:xfrm>
        </p:spPr>
        <p:txBody>
          <a:bodyPr/>
          <a:lstStyle>
            <a:lvl1pPr marL="0" indent="0">
              <a:buNone/>
              <a:defRPr sz="1300"/>
            </a:lvl1pPr>
            <a:lvl2pPr marL="371456" indent="0">
              <a:buNone/>
              <a:defRPr sz="1138"/>
            </a:lvl2pPr>
            <a:lvl3pPr marL="742913" indent="0">
              <a:buNone/>
              <a:defRPr sz="975"/>
            </a:lvl3pPr>
            <a:lvl4pPr marL="1114369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9" indent="0">
              <a:buNone/>
              <a:defRPr sz="813"/>
            </a:lvl7pPr>
            <a:lvl8pPr marL="2600195" indent="0">
              <a:buNone/>
              <a:defRPr sz="813"/>
            </a:lvl8pPr>
            <a:lvl9pPr marL="2971651" indent="0">
              <a:buNone/>
              <a:defRPr sz="81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E1172-37C9-4786-BE0A-C010FAC4098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67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3506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541664" y="7006711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551093" y="7006711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4E1172-37C9-4786-BE0A-C010FAC4098C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3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  <p:sldLayoutId id="2147483724" r:id="rId15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735063" y="402488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028483" y="7024240"/>
            <a:ext cx="40442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D2B8B1-60DD-4BBF-AA94-3DBBEE5C9855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779" y="7166926"/>
            <a:ext cx="884498" cy="23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4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742913" rtl="0" eaLnBrk="1" latinLnBrk="0" hangingPunct="1">
        <a:lnSpc>
          <a:spcPct val="90000"/>
        </a:lnSpc>
        <a:spcBef>
          <a:spcPct val="0"/>
        </a:spcBef>
        <a:buNone/>
        <a:defRPr sz="1625" b="1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5729" indent="-185729" algn="l" defTabSz="742913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86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864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00098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71555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043012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67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924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81" indent="-185729" algn="l" defTabSz="742913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6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1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"/>
          <p:cNvSpPr>
            <a:spLocks noGrp="1"/>
          </p:cNvSpPr>
          <p:nvPr>
            <p:ph type="title" idx="4294967295"/>
          </p:nvPr>
        </p:nvSpPr>
        <p:spPr>
          <a:xfrm>
            <a:off x="6652565" y="4438651"/>
            <a:ext cx="3686175" cy="2127250"/>
          </a:xfrm>
        </p:spPr>
        <p:txBody>
          <a:bodyPr>
            <a:noAutofit/>
          </a:bodyPr>
          <a:lstStyle/>
          <a:p>
            <a:pPr algn="r"/>
            <a: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SWITCHOVER DOCUMENT</a:t>
            </a: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PSE300A Series</a:t>
            </a:r>
            <a:br>
              <a:rPr lang="en-US" sz="195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950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3-Screen Display Sensor Monitor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679" b="4020"/>
          <a:stretch/>
        </p:blipFill>
        <p:spPr>
          <a:xfrm>
            <a:off x="-2207" y="0"/>
            <a:ext cx="10694020" cy="7582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998" y="1467712"/>
            <a:ext cx="4467497" cy="433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152" y="3032067"/>
            <a:ext cx="2609850" cy="14859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26102" y="831981"/>
            <a:ext cx="4374648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Visualisation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settings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3-Screen display. It can display simultaneously the current flow rate and another selectable value.</a:t>
            </a:r>
          </a:p>
          <a:p>
            <a:endParaRPr lang="en-GB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Benefit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and set value are displayed together, making it easy to confirm the displayed item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information at a glance.</a:t>
            </a:r>
          </a:p>
          <a:p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of changing the settings while checking the measured value.</a:t>
            </a:r>
          </a:p>
          <a:p>
            <a:pPr lvl="0"/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Benefit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configuration.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features and related benefits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7283727" y="3262661"/>
            <a:ext cx="131673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Measured value (Current pressure value)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76227" y="3753470"/>
            <a:ext cx="122423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Label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329976" y="4173445"/>
            <a:ext cx="122423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/>
              <a:t>Set value (Threshold value)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7246620" y="3058530"/>
            <a:ext cx="1316735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bg1"/>
                </a:solidFill>
              </a:rPr>
              <a:t>Main screen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255764" y="3567346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</a:rPr>
              <a:t>Sub screen/Left side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7246619" y="3987495"/>
            <a:ext cx="1316735" cy="2308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chemeClr val="bg1"/>
                </a:solidFill>
              </a:rPr>
              <a:t>Sub screen/Right side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2293" y="1038247"/>
            <a:ext cx="4829175" cy="1905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248300" y="1989530"/>
            <a:ext cx="515277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Switches between displays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2056" y="5616024"/>
            <a:ext cx="5090558" cy="1068019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809239" y="5869686"/>
            <a:ext cx="83531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OUT1 Set value (Threshold value)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4660238" y="5875228"/>
            <a:ext cx="83531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OUT1 Set value (Hysteresis value)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536672" y="5869686"/>
            <a:ext cx="83531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OUT2 Set value (Threshold value)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371987" y="5857077"/>
            <a:ext cx="83531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OUT2 Set value (Hysteresis value)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7229752" y="5932690"/>
            <a:ext cx="812866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Bottom value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8086163" y="5923546"/>
            <a:ext cx="848571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700" dirty="0"/>
              <a:t>Peak value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5536672" y="5173643"/>
            <a:ext cx="35268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The sub screen can be switched by pressing the up/down buttons.</a:t>
            </a:r>
          </a:p>
        </p:txBody>
      </p:sp>
    </p:spTree>
    <p:extLst>
      <p:ext uri="{BB962C8B-B14F-4D97-AF65-F5344CB8AC3E}">
        <p14:creationId xmlns:p14="http://schemas.microsoft.com/office/powerpoint/2010/main" val="33306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5136" y="1019614"/>
            <a:ext cx="4127760" cy="163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function. The settings of the master sensor can be copied to the slave sensors.</a:t>
            </a:r>
            <a:endParaRPr lang="en-GB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Benefit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&amp; easy installation.</a:t>
            </a:r>
            <a:endParaRPr lang="en-GB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features and related benefits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2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8967"/>
            <a:ext cx="10693311" cy="414564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30854" y="3491052"/>
            <a:ext cx="4127760" cy="1265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</a:p>
          <a:p>
            <a:pPr marL="278606" indent="-278606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3-Step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</a:t>
            </a:r>
            <a:r>
              <a:rPr lang="es-E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25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Benefit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friendly, easy &amp; quick setting.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4"/>
          <a:srcRect t="15751"/>
          <a:stretch/>
        </p:blipFill>
        <p:spPr>
          <a:xfrm>
            <a:off x="5293073" y="1606731"/>
            <a:ext cx="4086225" cy="1324066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5144958" y="2654677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Master sensor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6568971" y="268270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1 unit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7397430" y="2660126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2 units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8636066" y="2651302"/>
            <a:ext cx="101383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10 units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340" y="3558242"/>
            <a:ext cx="4791075" cy="1657350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641837" y="4906950"/>
            <a:ext cx="1158651" cy="4385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err="1"/>
              <a:t>Push</a:t>
            </a:r>
            <a:endParaRPr lang="es-ES" sz="1200" b="1" dirty="0"/>
          </a:p>
          <a:p>
            <a:r>
              <a:rPr lang="es-ES" sz="1050" dirty="0" err="1"/>
              <a:t>Setting</a:t>
            </a:r>
            <a:r>
              <a:rPr lang="es-ES" sz="1050" dirty="0"/>
              <a:t> </a:t>
            </a:r>
            <a:r>
              <a:rPr lang="es-ES" sz="1050" dirty="0" err="1"/>
              <a:t>start</a:t>
            </a:r>
            <a:endParaRPr lang="es-ES" sz="105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959968" y="5028972"/>
            <a:ext cx="148559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Setting completed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8252549" y="4829894"/>
            <a:ext cx="5420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200" b="1" dirty="0" err="1"/>
              <a:t>Push</a:t>
            </a:r>
            <a:endParaRPr lang="es-ES" sz="12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955678" y="4946139"/>
            <a:ext cx="175208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Adjust the set value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730854" y="5721299"/>
            <a:ext cx="4127760" cy="145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Feature/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NPN/PNP switch function.</a:t>
            </a:r>
          </a:p>
          <a:p>
            <a:r>
              <a:rPr lang="en-GB" sz="1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Benefit</a:t>
            </a:r>
          </a:p>
          <a:p>
            <a:pPr marL="365007" indent="-232161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of the number of stocked items and references.</a:t>
            </a:r>
          </a:p>
          <a:p>
            <a:endParaRPr lang="en-GB" sz="1625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3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608832" y="325429"/>
            <a:ext cx="9404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Specification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3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150261"/>
              </p:ext>
            </p:extLst>
          </p:nvPr>
        </p:nvGraphicFramePr>
        <p:xfrm>
          <a:off x="620831" y="1047421"/>
          <a:ext cx="8715137" cy="6569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02472">
                  <a:extLst>
                    <a:ext uri="{9D8B030D-6E8A-4147-A177-3AD203B41FA5}">
                      <a16:colId xmlns:a16="http://schemas.microsoft.com/office/drawing/2014/main" val="1180236687"/>
                    </a:ext>
                  </a:extLst>
                </a:gridCol>
              </a:tblGrid>
              <a:tr h="192577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Series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PSE300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es-E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PSE300A</a:t>
                      </a:r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34743"/>
                  </a:ext>
                </a:extLst>
              </a:tr>
              <a:tr h="932309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Picture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supply voltage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to 24 VDC ± 10 %, with 10 % ripple (p-p) or less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consumption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mA or less (Current consumption for sensor is not included.)</a:t>
                      </a:r>
                      <a:endParaRPr lang="es-ES" sz="12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 mA or less</a:t>
                      </a:r>
                      <a:endParaRPr lang="es-ES" sz="12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accuracy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±0.5 % F.S. ±1 digit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±0.5 % F.S. ±2 </a:t>
                      </a:r>
                      <a:r>
                        <a:rPr lang="es-E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digits</a:t>
                      </a:r>
                      <a:r>
                        <a:rPr lang="es-E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(± 100 kPa)</a:t>
                      </a:r>
                    </a:p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±0.5 % F.S. ±1 digit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Repeatability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 0.1 % F.S. ± 1 digit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3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Temperature characteristics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 0.5 % F.S. (Reference: 25 ℃)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41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Specifications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 or PNP open collector output: 2 outputs (switching type)</a:t>
                      </a:r>
                      <a:endParaRPr lang="es-ES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 or PNP open collector output: 2 outputs (selected by model number)</a:t>
                      </a:r>
                      <a:endParaRPr lang="es-ES" sz="12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Hysteresis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Variable from 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03537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type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PSE30: Voltage input 1 to 5 VDC (Input impedance: 1 M</a:t>
                      </a:r>
                      <a:r>
                        <a:rPr lang="el-GR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Ω)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PSE31: Current input 4 to 20 mA DC (Input impedance: 100 </a:t>
                      </a:r>
                      <a:r>
                        <a:rPr lang="el-GR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Ω)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PSE30A: Voltage input 1 to 5 VDC (Input impedance: 1 MΩ)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PSE31A: Current input 4 to 20 mA DC (Input impedance: 51 Ω)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909079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+ 1/2 digit, 7 segment indicator, 2-colour display (Red/Green), Sampling frequency: 5 times/sec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3-screen display (Main screen, Sub screen x 2), Main screen: Red/Green, Sub screen: Orange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947762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Display unit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MPa, kPa, Pa, </a:t>
                      </a:r>
                      <a:r>
                        <a:rPr lang="en-US" sz="1200" b="0" i="0" u="none" strike="noStrike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kgf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bar, mmH2O, mmHg, inHg, psi, mbar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MPa, kPa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003901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Enclosure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IP40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5395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temperature range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Operating: 0 to 50 ℃, Stored: -10 to 60 ℃ (No condensation)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95333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marL="0" marR="0" indent="0" algn="l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(Body)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g (Excludes power supply and output cable)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g (Excludes power supply and output cable)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8641"/>
                  </a:ext>
                </a:extLst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4137270" y="280211"/>
            <a:ext cx="3361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Difference in specifications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3754930" y="271325"/>
            <a:ext cx="382340" cy="271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00" y="1376215"/>
            <a:ext cx="676342" cy="80021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929" y="1447528"/>
            <a:ext cx="807782" cy="783218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details</a:t>
            </a:r>
          </a:p>
        </p:txBody>
      </p:sp>
    </p:spTree>
    <p:extLst>
      <p:ext uri="{BB962C8B-B14F-4D97-AF65-F5344CB8AC3E}">
        <p14:creationId xmlns:p14="http://schemas.microsoft.com/office/powerpoint/2010/main" val="416460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65476"/>
              </p:ext>
            </p:extLst>
          </p:nvPr>
        </p:nvGraphicFramePr>
        <p:xfrm>
          <a:off x="1884717" y="6210787"/>
          <a:ext cx="7004231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7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7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9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1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32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1017987038"/>
                    </a:ext>
                  </a:extLst>
                </a:gridCol>
                <a:gridCol w="575969">
                  <a:extLst>
                    <a:ext uri="{9D8B030D-6E8A-4147-A177-3AD203B41FA5}">
                      <a16:colId xmlns:a16="http://schemas.microsoft.com/office/drawing/2014/main" val="2553679333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details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dimensions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Old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New PSE300A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7598" y="4220446"/>
            <a:ext cx="6991350" cy="180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5259" y="1635168"/>
            <a:ext cx="6391275" cy="20955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35893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3259490" y="172521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9" name="Rectángulo 28"/>
          <p:cNvSpPr/>
          <p:nvPr/>
        </p:nvSpPr>
        <p:spPr>
          <a:xfrm>
            <a:off x="5302983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5539864" y="433497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4936266" y="432409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8" name="Rectángulo 37"/>
          <p:cNvSpPr/>
          <p:nvPr/>
        </p:nvSpPr>
        <p:spPr>
          <a:xfrm>
            <a:off x="4464479" y="307138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6000322" y="168365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6203022" y="432357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5366701" y="331330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6419249" y="452304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7973972" y="167243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7654438" y="4332320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9" name="Rectángulo 48"/>
          <p:cNvSpPr/>
          <p:nvPr/>
        </p:nvSpPr>
        <p:spPr>
          <a:xfrm rot="16200000">
            <a:off x="6829101" y="514424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50" name="Rectángulo 49"/>
          <p:cNvSpPr/>
          <p:nvPr/>
        </p:nvSpPr>
        <p:spPr>
          <a:xfrm>
            <a:off x="1583422" y="5721009"/>
            <a:ext cx="1855096" cy="1964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>
                <a:solidFill>
                  <a:schemeClr val="tx1"/>
                </a:solidFill>
              </a:rPr>
              <a:t>Power</a:t>
            </a:r>
            <a:r>
              <a:rPr lang="es-ES" sz="900" dirty="0">
                <a:solidFill>
                  <a:schemeClr val="tx1"/>
                </a:solidFill>
              </a:rPr>
              <a:t> </a:t>
            </a:r>
            <a:r>
              <a:rPr lang="es-ES" sz="900" dirty="0" err="1">
                <a:solidFill>
                  <a:schemeClr val="tx1"/>
                </a:solidFill>
              </a:rPr>
              <a:t>supply</a:t>
            </a:r>
            <a:r>
              <a:rPr lang="es-ES" sz="900" dirty="0">
                <a:solidFill>
                  <a:schemeClr val="tx1"/>
                </a:solidFill>
              </a:rPr>
              <a:t>/Output </a:t>
            </a:r>
            <a:r>
              <a:rPr lang="es-ES" sz="900" dirty="0" err="1">
                <a:solidFill>
                  <a:schemeClr val="tx1"/>
                </a:solidFill>
              </a:rPr>
              <a:t>connector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3982763" y="4317059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Sensor </a:t>
            </a:r>
            <a:r>
              <a:rPr lang="es-ES" sz="900" dirty="0" err="1">
                <a:solidFill>
                  <a:schemeClr val="tx1"/>
                </a:solidFill>
              </a:rPr>
              <a:t>connector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4008009" y="4676937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>
                <a:solidFill>
                  <a:schemeClr val="tx1"/>
                </a:solidFill>
              </a:rPr>
              <a:t>Depth</a:t>
            </a:r>
            <a:r>
              <a:rPr lang="es-ES" sz="900" dirty="0">
                <a:solidFill>
                  <a:schemeClr val="tx1"/>
                </a:solidFill>
              </a:rPr>
              <a:t>: 7 </a:t>
            </a:r>
            <a:r>
              <a:rPr lang="es-ES" sz="900" dirty="0" err="1">
                <a:solidFill>
                  <a:schemeClr val="tx1"/>
                </a:solidFill>
              </a:rPr>
              <a:t>or</a:t>
            </a:r>
            <a:r>
              <a:rPr lang="es-ES" sz="900" dirty="0">
                <a:solidFill>
                  <a:schemeClr val="tx1"/>
                </a:solidFill>
              </a:rPr>
              <a:t> </a:t>
            </a:r>
            <a:r>
              <a:rPr lang="es-ES" sz="900" dirty="0" err="1">
                <a:solidFill>
                  <a:schemeClr val="tx1"/>
                </a:solidFill>
              </a:rPr>
              <a:t>less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4008009" y="2054200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>
                <a:solidFill>
                  <a:schemeClr val="tx1"/>
                </a:solidFill>
              </a:rPr>
              <a:t>Depth</a:t>
            </a:r>
            <a:r>
              <a:rPr lang="es-ES" sz="900" dirty="0">
                <a:solidFill>
                  <a:schemeClr val="tx1"/>
                </a:solidFill>
              </a:rPr>
              <a:t>: 4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6393877" y="2933711"/>
            <a:ext cx="1046567" cy="14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Sensor </a:t>
            </a:r>
            <a:r>
              <a:rPr lang="es-ES" sz="900" dirty="0" err="1">
                <a:solidFill>
                  <a:schemeClr val="tx1"/>
                </a:solidFill>
              </a:rPr>
              <a:t>connector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6150509" y="1945888"/>
            <a:ext cx="1503929" cy="144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>
                <a:solidFill>
                  <a:schemeClr val="tx1"/>
                </a:solidFill>
              </a:rPr>
              <a:t>Power</a:t>
            </a:r>
            <a:r>
              <a:rPr lang="es-ES" sz="900" dirty="0">
                <a:solidFill>
                  <a:schemeClr val="tx1"/>
                </a:solidFill>
              </a:rPr>
              <a:t> </a:t>
            </a:r>
            <a:r>
              <a:rPr lang="es-ES" sz="900" dirty="0" err="1">
                <a:solidFill>
                  <a:schemeClr val="tx1"/>
                </a:solidFill>
              </a:rPr>
              <a:t>supply</a:t>
            </a:r>
            <a:r>
              <a:rPr lang="es-ES" sz="900" dirty="0">
                <a:solidFill>
                  <a:schemeClr val="tx1"/>
                </a:solidFill>
              </a:rPr>
              <a:t>/Output </a:t>
            </a:r>
            <a:r>
              <a:rPr lang="es-ES" sz="900" dirty="0" err="1">
                <a:solidFill>
                  <a:schemeClr val="tx1"/>
                </a:solidFill>
              </a:rPr>
              <a:t>connector</a:t>
            </a:r>
            <a:endParaRPr lang="es-E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5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21048"/>
              </p:ext>
            </p:extLst>
          </p:nvPr>
        </p:nvGraphicFramePr>
        <p:xfrm>
          <a:off x="182880" y="6218783"/>
          <a:ext cx="9010511" cy="121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4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50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26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0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057093359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693210004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3869667373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3578894148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4184816882"/>
                    </a:ext>
                  </a:extLst>
                </a:gridCol>
                <a:gridCol w="553178">
                  <a:extLst>
                    <a:ext uri="{9D8B030D-6E8A-4147-A177-3AD203B41FA5}">
                      <a16:colId xmlns:a16="http://schemas.microsoft.com/office/drawing/2014/main" val="2508671179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details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Bracket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Old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New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E396E7-5D07-62A8-EA54-03AAD2DCB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4788" y="1577127"/>
            <a:ext cx="5898600" cy="25545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4E53291-1E5A-3B04-9C31-84AA6A1B8F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758" y="4131639"/>
            <a:ext cx="1695687" cy="189574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8E2417B-ECDA-BD65-7AFA-6FAF2BE27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2716" y="4131638"/>
            <a:ext cx="1503597" cy="1850581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5A38481-4482-5544-1174-C59A1BABC4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9780" y="4131638"/>
            <a:ext cx="1753517" cy="1787024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2BE8A0B1-B65C-46FE-A4FB-6E773BCF8EF0}"/>
              </a:ext>
            </a:extLst>
          </p:cNvPr>
          <p:cNvSpPr/>
          <p:nvPr/>
        </p:nvSpPr>
        <p:spPr>
          <a:xfrm>
            <a:off x="4251308" y="4343760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BBB0E19-FEDA-E235-5797-A262D8DB9E5C}"/>
              </a:ext>
            </a:extLst>
          </p:cNvPr>
          <p:cNvSpPr/>
          <p:nvPr/>
        </p:nvSpPr>
        <p:spPr>
          <a:xfrm rot="16200000">
            <a:off x="3162465" y="294296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E83109-EAE5-1AE4-24AB-B8F2C158FE03}"/>
              </a:ext>
            </a:extLst>
          </p:cNvPr>
          <p:cNvSpPr/>
          <p:nvPr/>
        </p:nvSpPr>
        <p:spPr>
          <a:xfrm rot="16200000">
            <a:off x="3496250" y="321143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FFE22DC-908D-233D-34A6-EE045B3600C4}"/>
              </a:ext>
            </a:extLst>
          </p:cNvPr>
          <p:cNvSpPr/>
          <p:nvPr/>
        </p:nvSpPr>
        <p:spPr>
          <a:xfrm>
            <a:off x="6016404" y="363566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D01FC25A-064F-A8D5-D12C-38F45BB4B719}"/>
              </a:ext>
            </a:extLst>
          </p:cNvPr>
          <p:cNvSpPr/>
          <p:nvPr/>
        </p:nvSpPr>
        <p:spPr>
          <a:xfrm>
            <a:off x="6093348" y="573392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B2EBAAC-FFF3-6690-F670-C9B3ABFB15F0}"/>
              </a:ext>
            </a:extLst>
          </p:cNvPr>
          <p:cNvSpPr/>
          <p:nvPr/>
        </p:nvSpPr>
        <p:spPr>
          <a:xfrm rot="16200000">
            <a:off x="3440275" y="508703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2E588BB-DB07-17D0-3270-C4086F670C2D}"/>
              </a:ext>
            </a:extLst>
          </p:cNvPr>
          <p:cNvSpPr/>
          <p:nvPr/>
        </p:nvSpPr>
        <p:spPr>
          <a:xfrm rot="16200000">
            <a:off x="3713339" y="5867091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E0B0B59-7CD9-6C87-22B4-A65C977B5578}"/>
              </a:ext>
            </a:extLst>
          </p:cNvPr>
          <p:cNvSpPr/>
          <p:nvPr/>
        </p:nvSpPr>
        <p:spPr>
          <a:xfrm rot="16200000">
            <a:off x="5363706" y="3181324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8F14A117-BD69-A1D4-41A9-86314064B67A}"/>
              </a:ext>
            </a:extLst>
          </p:cNvPr>
          <p:cNvCxnSpPr>
            <a:cxnSpLocks/>
          </p:cNvCxnSpPr>
          <p:nvPr/>
        </p:nvCxnSpPr>
        <p:spPr>
          <a:xfrm>
            <a:off x="5698912" y="2906561"/>
            <a:ext cx="0" cy="586746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478E8DF-5900-291E-9CBF-4AA6387A480E}"/>
              </a:ext>
            </a:extLst>
          </p:cNvPr>
          <p:cNvSpPr/>
          <p:nvPr/>
        </p:nvSpPr>
        <p:spPr>
          <a:xfrm rot="16200000">
            <a:off x="5172769" y="5217303"/>
            <a:ext cx="497913" cy="1136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DBB51BB-0F34-B553-7E2D-5F1EDB17B38E}"/>
              </a:ext>
            </a:extLst>
          </p:cNvPr>
          <p:cNvCxnSpPr/>
          <p:nvPr/>
        </p:nvCxnSpPr>
        <p:spPr>
          <a:xfrm flipH="1" flipV="1">
            <a:off x="5698912" y="2906561"/>
            <a:ext cx="1167401" cy="1045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29CA91EF-0D40-C26A-ABDA-5BD71F83481A}"/>
              </a:ext>
            </a:extLst>
          </p:cNvPr>
          <p:cNvSpPr/>
          <p:nvPr/>
        </p:nvSpPr>
        <p:spPr>
          <a:xfrm>
            <a:off x="6170293" y="4081675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1764D04-6363-A03D-C0F2-29EC42123722}"/>
              </a:ext>
            </a:extLst>
          </p:cNvPr>
          <p:cNvCxnSpPr>
            <a:cxnSpLocks/>
          </p:cNvCxnSpPr>
          <p:nvPr/>
        </p:nvCxnSpPr>
        <p:spPr>
          <a:xfrm flipH="1">
            <a:off x="5967413" y="2344929"/>
            <a:ext cx="804863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EA45555-1A56-F019-BA14-B4FA1085FDEB}"/>
              </a:ext>
            </a:extLst>
          </p:cNvPr>
          <p:cNvCxnSpPr/>
          <p:nvPr/>
        </p:nvCxnSpPr>
        <p:spPr>
          <a:xfrm>
            <a:off x="5967413" y="2343150"/>
            <a:ext cx="0" cy="1833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73B4854-ADBE-0767-3857-806122D3B77C}"/>
              </a:ext>
            </a:extLst>
          </p:cNvPr>
          <p:cNvCxnSpPr>
            <a:cxnSpLocks/>
          </p:cNvCxnSpPr>
          <p:nvPr/>
        </p:nvCxnSpPr>
        <p:spPr>
          <a:xfrm>
            <a:off x="6772276" y="2343150"/>
            <a:ext cx="0" cy="20240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7CDE3E48-E71C-6101-9A83-37E130347338}"/>
              </a:ext>
            </a:extLst>
          </p:cNvPr>
          <p:cNvSpPr/>
          <p:nvPr/>
        </p:nvSpPr>
        <p:spPr>
          <a:xfrm>
            <a:off x="6093347" y="2132808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535CB74E-C9DB-6D70-C1C2-BEB99042DBFA}"/>
              </a:ext>
            </a:extLst>
          </p:cNvPr>
          <p:cNvSpPr/>
          <p:nvPr/>
        </p:nvSpPr>
        <p:spPr>
          <a:xfrm>
            <a:off x="4333875" y="1740898"/>
            <a:ext cx="261938" cy="278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B761F29E-818F-4D0E-229A-1E6E14B981FF}"/>
              </a:ext>
            </a:extLst>
          </p:cNvPr>
          <p:cNvSpPr/>
          <p:nvPr/>
        </p:nvSpPr>
        <p:spPr>
          <a:xfrm>
            <a:off x="4174966" y="5769286"/>
            <a:ext cx="497913" cy="109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CD938337-B5E6-C028-747F-EE553C7710AC}"/>
              </a:ext>
            </a:extLst>
          </p:cNvPr>
          <p:cNvSpPr/>
          <p:nvPr/>
        </p:nvSpPr>
        <p:spPr>
          <a:xfrm rot="16200000">
            <a:off x="7280452" y="4399394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49B3EF82-3558-DDF7-6314-B9A5E9B92817}"/>
              </a:ext>
            </a:extLst>
          </p:cNvPr>
          <p:cNvSpPr/>
          <p:nvPr/>
        </p:nvSpPr>
        <p:spPr>
          <a:xfrm rot="16200000">
            <a:off x="7170781" y="2555959"/>
            <a:ext cx="293283" cy="115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9C6F966D-73E1-52DE-53AA-916AC1A06995}"/>
              </a:ext>
            </a:extLst>
          </p:cNvPr>
          <p:cNvSpPr/>
          <p:nvPr/>
        </p:nvSpPr>
        <p:spPr>
          <a:xfrm rot="16200000">
            <a:off x="8631479" y="4778617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FC0E1311-42CC-1C83-F3CD-264468F8F199}"/>
              </a:ext>
            </a:extLst>
          </p:cNvPr>
          <p:cNvSpPr/>
          <p:nvPr/>
        </p:nvSpPr>
        <p:spPr>
          <a:xfrm rot="16200000">
            <a:off x="8828723" y="4746489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8F62ACB-3FB1-6A1E-7881-1DEEF7425040}"/>
              </a:ext>
            </a:extLst>
          </p:cNvPr>
          <p:cNvSpPr/>
          <p:nvPr/>
        </p:nvSpPr>
        <p:spPr>
          <a:xfrm rot="16200000">
            <a:off x="8575116" y="2698839"/>
            <a:ext cx="231237" cy="1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554ED78-A218-4863-7440-60DC7A99FA1C}"/>
              </a:ext>
            </a:extLst>
          </p:cNvPr>
          <p:cNvSpPr/>
          <p:nvPr/>
        </p:nvSpPr>
        <p:spPr>
          <a:xfrm rot="16200000">
            <a:off x="8747192" y="2772420"/>
            <a:ext cx="231237" cy="9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1344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319780"/>
              </p:ext>
            </p:extLst>
          </p:nvPr>
        </p:nvGraphicFramePr>
        <p:xfrm>
          <a:off x="1884717" y="6210787"/>
          <a:ext cx="6626822" cy="1087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3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4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05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1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Panel thickness 0.5 to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Panel thickness 0.5 to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details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mount adapter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Old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New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8CBE578-DB4C-FEB3-201A-3DF1450F34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7285" b="27846"/>
          <a:stretch/>
        </p:blipFill>
        <p:spPr>
          <a:xfrm>
            <a:off x="3421379" y="3779837"/>
            <a:ext cx="4261483" cy="203299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A1D249-1CCB-5275-5824-ECADD8A27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384" y="1540843"/>
            <a:ext cx="2957043" cy="2104049"/>
          </a:xfrm>
          <a:prstGeom prst="rect">
            <a:avLst/>
          </a:prstGeom>
        </p:spPr>
      </p:pic>
      <p:sp>
        <p:nvSpPr>
          <p:cNvPr id="41" name="Rectángulo 40"/>
          <p:cNvSpPr/>
          <p:nvPr/>
        </p:nvSpPr>
        <p:spPr>
          <a:xfrm>
            <a:off x="5314025" y="1610116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3CDCE7D-FCAD-6418-C4A7-62E851A7D3EB}"/>
              </a:ext>
            </a:extLst>
          </p:cNvPr>
          <p:cNvSpPr/>
          <p:nvPr/>
        </p:nvSpPr>
        <p:spPr>
          <a:xfrm>
            <a:off x="5675080" y="3916453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6CA1782-2D2B-93CA-721D-01347BD1CE4F}"/>
              </a:ext>
            </a:extLst>
          </p:cNvPr>
          <p:cNvSpPr/>
          <p:nvPr/>
        </p:nvSpPr>
        <p:spPr>
          <a:xfrm>
            <a:off x="5804318" y="160819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2FB9835-5033-F02F-010D-F116C0C78979}"/>
              </a:ext>
            </a:extLst>
          </p:cNvPr>
          <p:cNvSpPr/>
          <p:nvPr/>
        </p:nvSpPr>
        <p:spPr>
          <a:xfrm>
            <a:off x="6430014" y="3912669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F26DF37-0AA0-CB20-B654-BBDA7A198D20}"/>
              </a:ext>
            </a:extLst>
          </p:cNvPr>
          <p:cNvSpPr/>
          <p:nvPr/>
        </p:nvSpPr>
        <p:spPr>
          <a:xfrm>
            <a:off x="5638327" y="5486442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642EF4-DEE8-16B0-223C-87EEFF9EE28B}"/>
              </a:ext>
            </a:extLst>
          </p:cNvPr>
          <p:cNvSpPr/>
          <p:nvPr/>
        </p:nvSpPr>
        <p:spPr>
          <a:xfrm>
            <a:off x="5113020" y="3277901"/>
            <a:ext cx="263366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61AD1DC-44AB-69EA-8F24-EA35DF0411BD}"/>
              </a:ext>
            </a:extLst>
          </p:cNvPr>
          <p:cNvSpPr/>
          <p:nvPr/>
        </p:nvSpPr>
        <p:spPr>
          <a:xfrm>
            <a:off x="6430014" y="5487743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C423FAB-F721-CD86-FC59-DCF303E743E2}"/>
              </a:ext>
            </a:extLst>
          </p:cNvPr>
          <p:cNvSpPr/>
          <p:nvPr/>
        </p:nvSpPr>
        <p:spPr>
          <a:xfrm>
            <a:off x="5803590" y="3159920"/>
            <a:ext cx="1252848" cy="147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0202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z="813" dirty="0"/>
              <a:t>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192419"/>
              </p:ext>
            </p:extLst>
          </p:nvPr>
        </p:nvGraphicFramePr>
        <p:xfrm>
          <a:off x="2898097" y="6197223"/>
          <a:ext cx="4119844" cy="1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3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5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64469"/>
                  </a:ext>
                </a:extLst>
              </a:tr>
              <a:tr h="4152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Panel thickness 0.5 to 6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Panel thickness 0.5 to 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CuadroTexto 35"/>
          <p:cNvSpPr txBox="1"/>
          <p:nvPr/>
        </p:nvSpPr>
        <p:spPr>
          <a:xfrm>
            <a:off x="5245445" y="418711"/>
            <a:ext cx="50465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4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details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755136" y="1019614"/>
            <a:ext cx="9404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</a:t>
            </a:r>
          </a:p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mount adapter + Front protection cover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83422" y="1740898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Old PSE300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1738854" y="3912669"/>
            <a:ext cx="149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New PSE300A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1BD5DF-F052-6060-C97D-A0DD955E6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581" y="1637423"/>
            <a:ext cx="3086531" cy="234347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3AE4E6D-9FF8-2D61-4DBA-8FD0F9E9B0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461" y="3918668"/>
            <a:ext cx="4555529" cy="2052573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5162478" y="1799594"/>
            <a:ext cx="3455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E8C1667-7206-88CC-76CE-C1E86552E3BF}"/>
              </a:ext>
            </a:extLst>
          </p:cNvPr>
          <p:cNvSpPr/>
          <p:nvPr/>
        </p:nvSpPr>
        <p:spPr>
          <a:xfrm>
            <a:off x="567680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03C495B-F874-1EA6-A29F-83398E783138}"/>
              </a:ext>
            </a:extLst>
          </p:cNvPr>
          <p:cNvSpPr/>
          <p:nvPr/>
        </p:nvSpPr>
        <p:spPr>
          <a:xfrm>
            <a:off x="6301643" y="4016947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9ED6FF6-81A2-4A3C-D18A-0DEAA2307395}"/>
              </a:ext>
            </a:extLst>
          </p:cNvPr>
          <p:cNvSpPr/>
          <p:nvPr/>
        </p:nvSpPr>
        <p:spPr>
          <a:xfrm>
            <a:off x="6286402" y="5708587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F355B00-D540-FCC1-E426-C3EA52EEFB21}"/>
              </a:ext>
            </a:extLst>
          </p:cNvPr>
          <p:cNvSpPr/>
          <p:nvPr/>
        </p:nvSpPr>
        <p:spPr>
          <a:xfrm>
            <a:off x="5489318" y="3545148"/>
            <a:ext cx="1272638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9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F046C87-5E75-A47D-4029-D833D7F8B754}"/>
              </a:ext>
            </a:extLst>
          </p:cNvPr>
          <p:cNvCxnSpPr/>
          <p:nvPr/>
        </p:nvCxnSpPr>
        <p:spPr>
          <a:xfrm flipH="1">
            <a:off x="5525197" y="3565525"/>
            <a:ext cx="151606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01E2CA44-4868-C60B-9FED-5D115E2DC26B}"/>
              </a:ext>
            </a:extLst>
          </p:cNvPr>
          <p:cNvCxnSpPr>
            <a:cxnSpLocks/>
          </p:cNvCxnSpPr>
          <p:nvPr/>
        </p:nvCxnSpPr>
        <p:spPr>
          <a:xfrm>
            <a:off x="5350572" y="3565525"/>
            <a:ext cx="152400" cy="0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0A0124E3-3CFB-4926-E6FF-F9591586ED4C}"/>
              </a:ext>
            </a:extLst>
          </p:cNvPr>
          <p:cNvCxnSpPr>
            <a:cxnSpLocks/>
          </p:cNvCxnSpPr>
          <p:nvPr/>
        </p:nvCxnSpPr>
        <p:spPr>
          <a:xfrm>
            <a:off x="5505188" y="2313781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9D4F1C4-FCB0-C97D-9587-3CFCCBF32CEF}"/>
              </a:ext>
            </a:extLst>
          </p:cNvPr>
          <p:cNvCxnSpPr>
            <a:cxnSpLocks/>
          </p:cNvCxnSpPr>
          <p:nvPr/>
        </p:nvCxnSpPr>
        <p:spPr>
          <a:xfrm>
            <a:off x="5527317" y="2318549"/>
            <a:ext cx="0" cy="130434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C2B7D62-F0F9-F53B-DBFD-5D0EAD447D88}"/>
              </a:ext>
            </a:extLst>
          </p:cNvPr>
          <p:cNvSpPr/>
          <p:nvPr/>
        </p:nvSpPr>
        <p:spPr>
          <a:xfrm>
            <a:off x="5672192" y="1799594"/>
            <a:ext cx="497913" cy="153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565133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2063</TotalTime>
  <Words>809</Words>
  <Application>Microsoft Office PowerPoint</Application>
  <PresentationFormat>Personalizado</PresentationFormat>
  <Paragraphs>292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1_Tema de Office</vt:lpstr>
      <vt:lpstr>Diseño personalizado</vt:lpstr>
      <vt:lpstr>SWITCHOVER DOCUMENT  PSE300A Series 3-Screen Display Sensor Monitor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SMC España, S.A.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López Coca</dc:creator>
  <cp:lastModifiedBy>Xabier Calvoecheaga Abarrategui</cp:lastModifiedBy>
  <cp:revision>262</cp:revision>
  <cp:lastPrinted>2017-08-01T15:27:52Z</cp:lastPrinted>
  <dcterms:created xsi:type="dcterms:W3CDTF">2017-07-20T14:58:55Z</dcterms:created>
  <dcterms:modified xsi:type="dcterms:W3CDTF">2024-11-08T11:05:05Z</dcterms:modified>
</cp:coreProperties>
</file>