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2"/>
    <p:sldMasterId id="2147483675" r:id="rId3"/>
  </p:sldMasterIdLst>
  <p:notesMasterIdLst>
    <p:notesMasterId r:id="rId12"/>
  </p:notesMasterIdLst>
  <p:handoutMasterIdLst>
    <p:handoutMasterId r:id="rId13"/>
  </p:handoutMasterIdLst>
  <p:sldIdLst>
    <p:sldId id="259" r:id="rId4"/>
    <p:sldId id="307" r:id="rId5"/>
    <p:sldId id="308" r:id="rId6"/>
    <p:sldId id="305" r:id="rId7"/>
    <p:sldId id="306" r:id="rId8"/>
    <p:sldId id="309" r:id="rId9"/>
    <p:sldId id="310" r:id="rId10"/>
    <p:sldId id="311" r:id="rId11"/>
  </p:sldIdLst>
  <p:sldSz cx="10691813" cy="7559675"/>
  <p:notesSz cx="7099300" cy="10234613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D0D5DE"/>
    <a:srgbClr val="8697AB"/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3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2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02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921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58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s-ES"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s-ES"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lang="es-ES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lang="es-ES"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ES"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lang="es-ES"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lang="es-ES"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lang="es-ES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652565" y="4438651"/>
            <a:ext cx="3686175" cy="2127250"/>
          </a:xfrm>
        </p:spPr>
        <p:txBody>
          <a:bodyPr>
            <a:noAutofit/>
          </a:bodyPr>
          <a:lstStyle/>
          <a:p>
            <a:pPr algn="r"/>
            <a:r>
              <a:rPr lang="es-E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DE CAMBIO</a:t>
            </a:r>
            <a:br>
              <a:rPr lang="es-E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 PSE300A</a:t>
            </a:r>
            <a:br>
              <a:rPr lang="es-E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950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de sensor con 3 campos de visualización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98" y="1467712"/>
            <a:ext cx="4467497" cy="433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152" y="3032067"/>
            <a:ext cx="2609850" cy="14859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10345" y="831981"/>
            <a:ext cx="4490405" cy="597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Visualización de ajustes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campos de visualización. Permite visualizar simultáneamente el caudal actual y otro valor seleccionable.</a:t>
            </a:r>
          </a:p>
          <a:p>
            <a:endParaRPr lang="es-ES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elemento y el valor de ajuste se muestran juntos en el </a:t>
            </a:r>
            <a:r>
              <a:rPr lang="es-E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</a:t>
            </a: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facilitando la confirmación del elemento visualizado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información de un vistazo.</a:t>
            </a:r>
          </a:p>
          <a:p>
            <a:endParaRPr lang="es-ES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Posibilidad de cambiar los ajustes mientras se comprueba el valor medido.</a:t>
            </a:r>
          </a:p>
          <a:p>
            <a:pPr lvl="0"/>
            <a:r>
              <a:rPr lang="es-E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Configuración flexible.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lang="es-E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772056" y="418711"/>
            <a:ext cx="651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mejoradas y beneficios relacionados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7283727" y="3262661"/>
            <a:ext cx="131673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800"/>
              <a:t>Valor medido (Valor de presión actual)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76227" y="3753470"/>
            <a:ext cx="122423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800"/>
              <a:t>Etiqueta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329976" y="4173445"/>
            <a:ext cx="122423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800"/>
              <a:t>Valor de ajuste (Valor umbral)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246620" y="3058530"/>
            <a:ext cx="1316735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ES" sz="800" b="1">
                <a:solidFill>
                  <a:schemeClr val="bg1"/>
                </a:solidFill>
              </a:rPr>
              <a:t>Pantalla principal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255764" y="3567346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ES" sz="900" b="1">
                <a:solidFill>
                  <a:schemeClr val="bg1"/>
                </a:solidFill>
              </a:rPr>
              <a:t>Pantalla secundaria/Lado izquierdo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7246619" y="3987495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ES" sz="900" b="1">
                <a:solidFill>
                  <a:schemeClr val="bg1"/>
                </a:solidFill>
              </a:rPr>
              <a:t>Pantalla secundaria/Lado derecho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293" y="1038247"/>
            <a:ext cx="4829175" cy="1905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248300" y="1989530"/>
            <a:ext cx="515277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700"/>
              <a:t>Cambio entre displays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2056" y="5616024"/>
            <a:ext cx="5090558" cy="1068019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781377" y="5869686"/>
            <a:ext cx="93529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700" dirty="0"/>
              <a:t>Valor de ajuste OUT1 (Valor umbral)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4660238" y="5875228"/>
            <a:ext cx="8764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600" dirty="0"/>
              <a:t>Valor de ajuste OUT1 (Valor de histéresis)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536672" y="5869686"/>
            <a:ext cx="8353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600" dirty="0"/>
              <a:t>Valor de ajuste OUT2 (Valor umbral)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371987" y="5857077"/>
            <a:ext cx="9579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600" dirty="0"/>
              <a:t>Valor de ajuste OUT2 (Valor de histéresis)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7229752" y="5932690"/>
            <a:ext cx="812866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700" dirty="0"/>
              <a:t>Valor inferior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8086163" y="5923546"/>
            <a:ext cx="848571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700"/>
              <a:t>Valor superior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5536672" y="5173643"/>
            <a:ext cx="35268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/>
              <a:t>La pantalla secundaria se puede cambiar pulsando los botones arriba/abajo.</a:t>
            </a:r>
          </a:p>
        </p:txBody>
      </p:sp>
    </p:spTree>
    <p:extLst>
      <p:ext uri="{BB962C8B-B14F-4D97-AF65-F5344CB8AC3E}">
        <p14:creationId xmlns:p14="http://schemas.microsoft.com/office/powerpoint/2010/main" val="33306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4127760" cy="163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 de copiado. Los ajustes del sensor maestro se pueden copiar en los sensores esclavos.</a:t>
            </a:r>
            <a:endParaRPr lang="es-ES"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Instalación rápida y sencilla.</a:t>
            </a:r>
          </a:p>
          <a:p>
            <a:endParaRPr lang="es-ES"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764605" y="418711"/>
            <a:ext cx="65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mejoradas y beneficios relacionados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30854" y="3491052"/>
            <a:ext cx="4127760" cy="1265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Ajuste sencillo en 3 pasos.</a:t>
            </a:r>
            <a:endParaRPr lang="es-ES"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Ajuste rápido, sencillo y fácil de usar.</a:t>
            </a:r>
            <a:endParaRPr lang="es-ES"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t="15751"/>
          <a:stretch/>
        </p:blipFill>
        <p:spPr>
          <a:xfrm>
            <a:off x="5293073" y="1606731"/>
            <a:ext cx="4086225" cy="1324066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5144958" y="2654677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Sensor maestro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568971" y="268270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1 unidad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7397430" y="266012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2 unidades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8636066" y="2651302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10 unidades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340" y="3558242"/>
            <a:ext cx="4791075" cy="1657350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641837" y="4906950"/>
            <a:ext cx="1158651" cy="4385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/>
              <a:t>Presionar</a:t>
            </a:r>
          </a:p>
          <a:p>
            <a:r>
              <a:rPr lang="es-ES" sz="1050" dirty="0"/>
              <a:t>Inicio de ajuste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959968" y="5028972"/>
            <a:ext cx="148559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Ajuste completado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8132323" y="4829894"/>
            <a:ext cx="107409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err="1"/>
              <a:t>Presionar</a:t>
            </a:r>
            <a:endParaRPr lang="es-ES" sz="1200" b="1"/>
          </a:p>
        </p:txBody>
      </p:sp>
      <p:sp>
        <p:nvSpPr>
          <p:cNvPr id="17" name="CuadroTexto 16"/>
          <p:cNvSpPr txBox="1"/>
          <p:nvPr/>
        </p:nvSpPr>
        <p:spPr>
          <a:xfrm>
            <a:off x="5955678" y="4946139"/>
            <a:ext cx="175208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00"/>
              <a:t>Ajustar el valor de ajuste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0854" y="5721299"/>
            <a:ext cx="4127760" cy="145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 de conmutación NPN/PNP.</a:t>
            </a:r>
          </a:p>
          <a:p>
            <a:r>
              <a:rPr lang="es-ES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para el cliente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Reducción del número de artículos y referencias en existencias.</a:t>
            </a:r>
          </a:p>
          <a:p>
            <a:endParaRPr lang="es-ES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08832" y="325429"/>
            <a:ext cx="9404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Especificaciones estándar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15357"/>
              </p:ext>
            </p:extLst>
          </p:nvPr>
        </p:nvGraphicFramePr>
        <p:xfrm>
          <a:off x="340468" y="1047421"/>
          <a:ext cx="10165403" cy="644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8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8670">
                  <a:extLst>
                    <a:ext uri="{9D8B030D-6E8A-4147-A177-3AD203B41FA5}">
                      <a16:colId xmlns:a16="http://schemas.microsoft.com/office/drawing/2014/main" val="1180236687"/>
                    </a:ext>
                  </a:extLst>
                </a:gridCol>
              </a:tblGrid>
              <a:tr h="192577"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PSE300 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Nueva</a:t>
                      </a:r>
                      <a:r>
                        <a:rPr lang="es-ES" sz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PSE300A</a:t>
                      </a:r>
                      <a:endParaRPr lang="es-E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34743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Tensión de alimentación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a 24 VDC ±10 %, fluctuación (p-p) 10 % o menos </a:t>
                      </a:r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de corriente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b="0" i="0" u="none" strike="noStrike" kern="1200" spc="-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mA máx. (consumo de corriente del sensor no incluido</a:t>
                      </a:r>
                      <a:r>
                        <a:rPr lang="es-ES" sz="1200" b="0" i="0" u="none" strike="noStrike" kern="1200" spc="-6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mA máx.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Precisión </a:t>
                      </a:r>
                      <a:r>
                        <a:rPr lang="es-ES" sz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indicador</a:t>
                      </a:r>
                      <a:endParaRPr lang="es-E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±0.5 % fondo de escala ±1 dígito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±0.5 % fondo de escala ±2 </a:t>
                      </a:r>
                      <a:r>
                        <a:rPr lang="es-ES" sz="120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dígitos</a:t>
                      </a:r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(± 100 kPa)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±0.5 % fondo de escala ±1 dígito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Repetitividad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±0.1 % fondo de escala ±1 dígito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38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Características de temperatura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±0.5 % fondo de escala (Referencia: 25 ℃)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41">
                <a:tc>
                  <a:txBody>
                    <a:bodyPr/>
                    <a:lstStyle/>
                    <a:p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Especificaciones de salida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Salida de colector abierto NPN o PNP: 2 salidas (tipo de conmutación)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Salida de colector abierto NPN o PNP: 2 salidas (seleccionado mediante referencia)</a:t>
                      </a:r>
                      <a:endParaRPr lang="es-ES"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Histéresis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Variable desde 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0" i="0" u="none" strike="noStrike" kern="1200" baseline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0353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entrada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PSE30: Entrada de tensión: 1 a 5 VDC (Impedancia de entrada: 1 MΩ)</a:t>
                      </a:r>
                    </a:p>
                    <a:p>
                      <a:pPr algn="ctr"/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PSE31: Entrada de tensión: 4 a 20 mA DC (Impedancia de entrada: 100 Ω)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PSE30A: Entrada de tensión: 1 a 5 VDC (Impedancia de entrada: 1 MΩ)</a:t>
                      </a:r>
                    </a:p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PSE31A: Entrada de tensión: 4 a 20 mA DC (Impedancia de entrada: 51 Ω)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90907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Display de 3+1/2 dígitos, LED de 7 segmentos, 2 colores (rojo/verde), Frecuencia de muestreo: 5 veces/s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campos de visualización (pantalla principal, pantalla secundaria x 2), Pantalla principal: rojo/verde, Pantalla secundaria: naranja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94776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del display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MPa, kPa, </a:t>
                      </a:r>
                      <a:r>
                        <a:rPr lang="es-ES" sz="1200" b="0" i="0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</a:t>
                      </a:r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200" b="0" i="0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kgf</a:t>
                      </a:r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bar, mmH2O, </a:t>
                      </a:r>
                      <a:r>
                        <a:rPr lang="es-ES" sz="1200" b="0" i="0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mmHg</a:t>
                      </a:r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200" b="0" i="0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inHg</a:t>
                      </a:r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psi, mbar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MPa, kPa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003901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Protección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539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Rango de temperatura de trabajo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funcionamiento: 0 a 50 ºC, Almacenado: -10 a 60 °C (sin condensación)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9533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</a:t>
                      </a:r>
                      <a:r>
                        <a:rPr lang="es-ES" sz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(cuerpo)</a:t>
                      </a:r>
                      <a:endParaRPr lang="es-E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g (excluyendo el cable para alimentación y salidas)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g (excluyendo el cable para alimentación y salidas)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8641"/>
                  </a:ext>
                </a:extLst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4137270" y="280211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s-ES" sz="1200">
                <a:latin typeface="Arial" panose="020B0604020202020204" pitchFamily="34" charset="0"/>
                <a:cs typeface="Arial" panose="020B0604020202020204" pitchFamily="34" charset="0"/>
              </a:rPr>
              <a:t>Diferentes especificaciones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754930" y="271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63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00" y="1376215"/>
            <a:ext cx="676342" cy="80021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929" y="1447528"/>
            <a:ext cx="807782" cy="78321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Detalles técnicos</a:t>
            </a:r>
          </a:p>
        </p:txBody>
      </p:sp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64613"/>
              </p:ext>
            </p:extLst>
          </p:nvPr>
        </p:nvGraphicFramePr>
        <p:xfrm>
          <a:off x="1583422" y="6210787"/>
          <a:ext cx="7598161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7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47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79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9643">
                  <a:extLst>
                    <a:ext uri="{9D8B030D-6E8A-4147-A177-3AD203B41FA5}">
                      <a16:colId xmlns:a16="http://schemas.microsoft.com/office/drawing/2014/main" val="1017987038"/>
                    </a:ext>
                  </a:extLst>
                </a:gridCol>
                <a:gridCol w="621719">
                  <a:extLst>
                    <a:ext uri="{9D8B030D-6E8A-4147-A177-3AD203B41FA5}">
                      <a16:colId xmlns:a16="http://schemas.microsoft.com/office/drawing/2014/main" val="2553679333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kumimoji="0" lang="es-ES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endParaRPr kumimoji="0" lang="es-ES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Dimensiones</a:t>
            </a:r>
          </a:p>
          <a:p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Dimensiones generales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Antigua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Nueva PSE300A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598" y="4220446"/>
            <a:ext cx="6991350" cy="180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5259" y="1635168"/>
            <a:ext cx="6391275" cy="20955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35893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3259490" y="172521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5302983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5539864" y="433497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4936266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4464479" y="307138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6000322" y="168365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6203022" y="432357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5366701" y="331330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6419249" y="452304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7973972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7654438" y="433232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9" name="Rectángulo 48"/>
          <p:cNvSpPr/>
          <p:nvPr/>
        </p:nvSpPr>
        <p:spPr>
          <a:xfrm rot="16200000">
            <a:off x="6829101" y="514424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1583422" y="5721009"/>
            <a:ext cx="1855096" cy="196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Conector de alimentación/salida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3839491" y="4332320"/>
            <a:ext cx="1189839" cy="128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Conector del sensor</a:t>
            </a:r>
          </a:p>
        </p:txBody>
      </p:sp>
      <p:sp>
        <p:nvSpPr>
          <p:cNvPr id="52" name="Rectángulo 51"/>
          <p:cNvSpPr/>
          <p:nvPr/>
        </p:nvSpPr>
        <p:spPr>
          <a:xfrm>
            <a:off x="4008009" y="4676937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err="1">
                <a:solidFill>
                  <a:schemeClr val="tx1"/>
                </a:solidFill>
              </a:rPr>
              <a:t>Prof.</a:t>
            </a:r>
            <a:r>
              <a:rPr lang="es-ES" sz="900">
                <a:solidFill>
                  <a:schemeClr val="tx1"/>
                </a:solidFill>
              </a:rPr>
              <a:t>: 7 o menos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4008009" y="2054200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err="1">
                <a:solidFill>
                  <a:schemeClr val="tx1"/>
                </a:solidFill>
              </a:rPr>
              <a:t>Prof.</a:t>
            </a:r>
            <a:r>
              <a:rPr lang="es-ES" sz="900">
                <a:solidFill>
                  <a:schemeClr val="tx1"/>
                </a:solidFill>
              </a:rPr>
              <a:t>: 4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6293797" y="2923719"/>
            <a:ext cx="114664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Conector del sensor</a:t>
            </a:r>
          </a:p>
        </p:txBody>
      </p:sp>
      <p:sp>
        <p:nvSpPr>
          <p:cNvPr id="55" name="Rectángulo 54"/>
          <p:cNvSpPr/>
          <p:nvPr/>
        </p:nvSpPr>
        <p:spPr>
          <a:xfrm>
            <a:off x="6150509" y="1945888"/>
            <a:ext cx="1503929" cy="144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err="1">
                <a:solidFill>
                  <a:schemeClr val="tx1"/>
                </a:solidFill>
              </a:rPr>
              <a:t>Conector de alimentación/salida</a:t>
            </a:r>
            <a:endParaRPr lang="es-ES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80981"/>
              </p:ext>
            </p:extLst>
          </p:nvPr>
        </p:nvGraphicFramePr>
        <p:xfrm>
          <a:off x="182880" y="6218783"/>
          <a:ext cx="9126488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3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4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6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2057093359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693210004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3869667373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3578894148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4184816882"/>
                    </a:ext>
                  </a:extLst>
                </a:gridCol>
                <a:gridCol w="560298">
                  <a:extLst>
                    <a:ext uri="{9D8B030D-6E8A-4147-A177-3AD203B41FA5}">
                      <a16:colId xmlns:a16="http://schemas.microsoft.com/office/drawing/2014/main" val="2508671179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kumimoji="0" lang="es-ES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endParaRPr kumimoji="0" lang="es-ES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kumimoji="0" lang="es-ES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endParaRPr kumimoji="0" lang="es-ES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kumimoji="0" lang="es-ES" sz="12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endParaRPr kumimoji="0" lang="es-ES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  <a:p>
                      <a:pPr algn="ctr"/>
                      <a:endParaRPr lang="es-ES" sz="900" spc="-6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Dimensiones</a:t>
            </a:r>
          </a:p>
          <a:p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Fijación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Antigua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Nueva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E396E7-5D07-62A8-EA54-03AAD2DCB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4788" y="1577127"/>
            <a:ext cx="5898600" cy="25545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4E53291-1E5A-3B04-9C31-84AA6A1B8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758" y="4131639"/>
            <a:ext cx="1695687" cy="189574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8E2417B-ECDA-BD65-7AFA-6FAF2BE27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716" y="4131638"/>
            <a:ext cx="1503597" cy="185058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5A38481-4482-5544-1174-C59A1BABC4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9780" y="4131638"/>
            <a:ext cx="1753517" cy="1787024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2BE8A0B1-B65C-46FE-A4FB-6E773BCF8EF0}"/>
              </a:ext>
            </a:extLst>
          </p:cNvPr>
          <p:cNvSpPr/>
          <p:nvPr/>
        </p:nvSpPr>
        <p:spPr>
          <a:xfrm>
            <a:off x="4251308" y="4343760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BBB0E19-FEDA-E235-5797-A262D8DB9E5C}"/>
              </a:ext>
            </a:extLst>
          </p:cNvPr>
          <p:cNvSpPr/>
          <p:nvPr/>
        </p:nvSpPr>
        <p:spPr>
          <a:xfrm rot="16200000">
            <a:off x="3162465" y="294296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E83109-EAE5-1AE4-24AB-B8F2C158FE03}"/>
              </a:ext>
            </a:extLst>
          </p:cNvPr>
          <p:cNvSpPr/>
          <p:nvPr/>
        </p:nvSpPr>
        <p:spPr>
          <a:xfrm rot="16200000">
            <a:off x="3496250" y="321143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FFE22DC-908D-233D-34A6-EE045B3600C4}"/>
              </a:ext>
            </a:extLst>
          </p:cNvPr>
          <p:cNvSpPr/>
          <p:nvPr/>
        </p:nvSpPr>
        <p:spPr>
          <a:xfrm>
            <a:off x="6016404" y="363566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01FC25A-064F-A8D5-D12C-38F45BB4B719}"/>
              </a:ext>
            </a:extLst>
          </p:cNvPr>
          <p:cNvSpPr/>
          <p:nvPr/>
        </p:nvSpPr>
        <p:spPr>
          <a:xfrm>
            <a:off x="6093348" y="573392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B2EBAAC-FFF3-6690-F670-C9B3ABFB15F0}"/>
              </a:ext>
            </a:extLst>
          </p:cNvPr>
          <p:cNvSpPr/>
          <p:nvPr/>
        </p:nvSpPr>
        <p:spPr>
          <a:xfrm rot="16200000">
            <a:off x="3440275" y="508703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2E588BB-DB07-17D0-3270-C4086F670C2D}"/>
              </a:ext>
            </a:extLst>
          </p:cNvPr>
          <p:cNvSpPr/>
          <p:nvPr/>
        </p:nvSpPr>
        <p:spPr>
          <a:xfrm rot="16200000">
            <a:off x="3713339" y="5867091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E0B0B59-7CD9-6C87-22B4-A65C977B5578}"/>
              </a:ext>
            </a:extLst>
          </p:cNvPr>
          <p:cNvSpPr/>
          <p:nvPr/>
        </p:nvSpPr>
        <p:spPr>
          <a:xfrm rot="16200000">
            <a:off x="5363706" y="3181324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8F14A117-BD69-A1D4-41A9-86314064B67A}"/>
              </a:ext>
            </a:extLst>
          </p:cNvPr>
          <p:cNvCxnSpPr>
            <a:cxnSpLocks/>
          </p:cNvCxnSpPr>
          <p:nvPr/>
        </p:nvCxnSpPr>
        <p:spPr>
          <a:xfrm>
            <a:off x="5698912" y="2906561"/>
            <a:ext cx="0" cy="586746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478E8DF-5900-291E-9CBF-4AA6387A480E}"/>
              </a:ext>
            </a:extLst>
          </p:cNvPr>
          <p:cNvSpPr/>
          <p:nvPr/>
        </p:nvSpPr>
        <p:spPr>
          <a:xfrm rot="16200000">
            <a:off x="5172769" y="521730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DBB51BB-0F34-B553-7E2D-5F1EDB17B38E}"/>
              </a:ext>
            </a:extLst>
          </p:cNvPr>
          <p:cNvCxnSpPr/>
          <p:nvPr/>
        </p:nvCxnSpPr>
        <p:spPr>
          <a:xfrm flipH="1" flipV="1">
            <a:off x="5698912" y="2906561"/>
            <a:ext cx="1167401" cy="1045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29CA91EF-0D40-C26A-ABDA-5BD71F83481A}"/>
              </a:ext>
            </a:extLst>
          </p:cNvPr>
          <p:cNvSpPr/>
          <p:nvPr/>
        </p:nvSpPr>
        <p:spPr>
          <a:xfrm>
            <a:off x="6170293" y="408167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1764D04-6363-A03D-C0F2-29EC42123722}"/>
              </a:ext>
            </a:extLst>
          </p:cNvPr>
          <p:cNvCxnSpPr>
            <a:cxnSpLocks/>
          </p:cNvCxnSpPr>
          <p:nvPr/>
        </p:nvCxnSpPr>
        <p:spPr>
          <a:xfrm flipH="1">
            <a:off x="5967413" y="2344929"/>
            <a:ext cx="804863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EA45555-1A56-F019-BA14-B4FA1085FDEB}"/>
              </a:ext>
            </a:extLst>
          </p:cNvPr>
          <p:cNvCxnSpPr/>
          <p:nvPr/>
        </p:nvCxnSpPr>
        <p:spPr>
          <a:xfrm>
            <a:off x="5967413" y="2343150"/>
            <a:ext cx="0" cy="1833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73B4854-ADBE-0767-3857-806122D3B77C}"/>
              </a:ext>
            </a:extLst>
          </p:cNvPr>
          <p:cNvCxnSpPr>
            <a:cxnSpLocks/>
          </p:cNvCxnSpPr>
          <p:nvPr/>
        </p:nvCxnSpPr>
        <p:spPr>
          <a:xfrm>
            <a:off x="6772276" y="2343150"/>
            <a:ext cx="0" cy="2024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CDE3E48-E71C-6101-9A83-37E130347338}"/>
              </a:ext>
            </a:extLst>
          </p:cNvPr>
          <p:cNvSpPr/>
          <p:nvPr/>
        </p:nvSpPr>
        <p:spPr>
          <a:xfrm>
            <a:off x="6093347" y="213280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535CB74E-C9DB-6D70-C1C2-BEB99042DBFA}"/>
              </a:ext>
            </a:extLst>
          </p:cNvPr>
          <p:cNvSpPr/>
          <p:nvPr/>
        </p:nvSpPr>
        <p:spPr>
          <a:xfrm>
            <a:off x="4333875" y="1740898"/>
            <a:ext cx="261938" cy="278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B761F29E-818F-4D0E-229A-1E6E14B981FF}"/>
              </a:ext>
            </a:extLst>
          </p:cNvPr>
          <p:cNvSpPr/>
          <p:nvPr/>
        </p:nvSpPr>
        <p:spPr>
          <a:xfrm>
            <a:off x="4174966" y="5769286"/>
            <a:ext cx="497913" cy="109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CD938337-B5E6-C028-747F-EE553C7710AC}"/>
              </a:ext>
            </a:extLst>
          </p:cNvPr>
          <p:cNvSpPr/>
          <p:nvPr/>
        </p:nvSpPr>
        <p:spPr>
          <a:xfrm rot="16200000">
            <a:off x="7280452" y="4399394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49B3EF82-3558-DDF7-6314-B9A5E9B92817}"/>
              </a:ext>
            </a:extLst>
          </p:cNvPr>
          <p:cNvSpPr/>
          <p:nvPr/>
        </p:nvSpPr>
        <p:spPr>
          <a:xfrm rot="16200000">
            <a:off x="7170781" y="2555959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9C6F966D-73E1-52DE-53AA-916AC1A06995}"/>
              </a:ext>
            </a:extLst>
          </p:cNvPr>
          <p:cNvSpPr/>
          <p:nvPr/>
        </p:nvSpPr>
        <p:spPr>
          <a:xfrm rot="16200000">
            <a:off x="8631479" y="4778617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FC0E1311-42CC-1C83-F3CD-264468F8F199}"/>
              </a:ext>
            </a:extLst>
          </p:cNvPr>
          <p:cNvSpPr/>
          <p:nvPr/>
        </p:nvSpPr>
        <p:spPr>
          <a:xfrm rot="16200000">
            <a:off x="8828723" y="4746489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8F62ACB-3FB1-6A1E-7881-1DEEF7425040}"/>
              </a:ext>
            </a:extLst>
          </p:cNvPr>
          <p:cNvSpPr/>
          <p:nvPr/>
        </p:nvSpPr>
        <p:spPr>
          <a:xfrm rot="16200000">
            <a:off x="8575116" y="2698839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554ED78-A218-4863-7440-60DC7A99FA1C}"/>
              </a:ext>
            </a:extLst>
          </p:cNvPr>
          <p:cNvSpPr/>
          <p:nvPr/>
        </p:nvSpPr>
        <p:spPr>
          <a:xfrm rot="16200000">
            <a:off x="8747192" y="2772420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1344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558618"/>
              </p:ext>
            </p:extLst>
          </p:nvPr>
        </p:nvGraphicFramePr>
        <p:xfrm>
          <a:off x="1884717" y="6210787"/>
          <a:ext cx="6626822" cy="1087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4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5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15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Grosor del panel 0.5 a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Grosor del panel 0.5 a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Dimensiones</a:t>
            </a:r>
          </a:p>
          <a:p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Adaptador para montaje en panel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Antigua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Nueva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CBE578-DB4C-FEB3-201A-3DF1450F34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7285" b="27846"/>
          <a:stretch/>
        </p:blipFill>
        <p:spPr>
          <a:xfrm>
            <a:off x="3421379" y="3779837"/>
            <a:ext cx="4261483" cy="203299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A1D249-1CCB-5275-5824-ECADD8A27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384" y="1540843"/>
            <a:ext cx="2957043" cy="2104049"/>
          </a:xfrm>
          <a:prstGeom prst="rect">
            <a:avLst/>
          </a:prstGeom>
        </p:spPr>
      </p:pic>
      <p:sp>
        <p:nvSpPr>
          <p:cNvPr id="41" name="Rectángulo 40"/>
          <p:cNvSpPr/>
          <p:nvPr/>
        </p:nvSpPr>
        <p:spPr>
          <a:xfrm>
            <a:off x="5314025" y="1610116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3CDCE7D-FCAD-6418-C4A7-62E851A7D3EB}"/>
              </a:ext>
            </a:extLst>
          </p:cNvPr>
          <p:cNvSpPr/>
          <p:nvPr/>
        </p:nvSpPr>
        <p:spPr>
          <a:xfrm>
            <a:off x="5675080" y="391645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6CA1782-2D2B-93CA-721D-01347BD1CE4F}"/>
              </a:ext>
            </a:extLst>
          </p:cNvPr>
          <p:cNvSpPr/>
          <p:nvPr/>
        </p:nvSpPr>
        <p:spPr>
          <a:xfrm>
            <a:off x="5804318" y="160819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FB9835-5033-F02F-010D-F116C0C78979}"/>
              </a:ext>
            </a:extLst>
          </p:cNvPr>
          <p:cNvSpPr/>
          <p:nvPr/>
        </p:nvSpPr>
        <p:spPr>
          <a:xfrm>
            <a:off x="6430014" y="391266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F26DF37-0AA0-CB20-B654-BBDA7A198D20}"/>
              </a:ext>
            </a:extLst>
          </p:cNvPr>
          <p:cNvSpPr/>
          <p:nvPr/>
        </p:nvSpPr>
        <p:spPr>
          <a:xfrm>
            <a:off x="5638327" y="548644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642EF4-DEE8-16B0-223C-87EEFF9EE28B}"/>
              </a:ext>
            </a:extLst>
          </p:cNvPr>
          <p:cNvSpPr/>
          <p:nvPr/>
        </p:nvSpPr>
        <p:spPr>
          <a:xfrm>
            <a:off x="5113020" y="3277901"/>
            <a:ext cx="263366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61AD1DC-44AB-69EA-8F24-EA35DF0411BD}"/>
              </a:ext>
            </a:extLst>
          </p:cNvPr>
          <p:cNvSpPr/>
          <p:nvPr/>
        </p:nvSpPr>
        <p:spPr>
          <a:xfrm>
            <a:off x="6430014" y="5487743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C423FAB-F721-CD86-FC59-DCF303E743E2}"/>
              </a:ext>
            </a:extLst>
          </p:cNvPr>
          <p:cNvSpPr/>
          <p:nvPr/>
        </p:nvSpPr>
        <p:spPr>
          <a:xfrm>
            <a:off x="5803590" y="3159920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0202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979817"/>
              </p:ext>
            </p:extLst>
          </p:nvPr>
        </p:nvGraphicFramePr>
        <p:xfrm>
          <a:off x="2723745" y="6197223"/>
          <a:ext cx="4294196" cy="1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7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8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s-E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Grosor del panel 0.5 a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s-ES"/>
                      </a:pPr>
                      <a:r>
                        <a:rPr lang="es-E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Grosor del panel 0.5 a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Detalles técnicos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Dimensiones</a:t>
            </a:r>
          </a:p>
          <a:p>
            <a:r>
              <a:rPr lang="es-ES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Adaptador para montaje en panel + Cubierta protectora delantera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Antigua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Nueva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1BD5DF-F052-6060-C97D-A0DD955E6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581" y="1637423"/>
            <a:ext cx="3086531" cy="234347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AE4E6D-9FF8-2D61-4DBA-8FD0F9E9B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461" y="3918668"/>
            <a:ext cx="4555529" cy="2052573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5162478" y="1799594"/>
            <a:ext cx="3455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E8C1667-7206-88CC-76CE-C1E86552E3BF}"/>
              </a:ext>
            </a:extLst>
          </p:cNvPr>
          <p:cNvSpPr/>
          <p:nvPr/>
        </p:nvSpPr>
        <p:spPr>
          <a:xfrm>
            <a:off x="567680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03C495B-F874-1EA6-A29F-83398E783138}"/>
              </a:ext>
            </a:extLst>
          </p:cNvPr>
          <p:cNvSpPr/>
          <p:nvPr/>
        </p:nvSpPr>
        <p:spPr>
          <a:xfrm>
            <a:off x="630164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9ED6FF6-81A2-4A3C-D18A-0DEAA2307395}"/>
              </a:ext>
            </a:extLst>
          </p:cNvPr>
          <p:cNvSpPr/>
          <p:nvPr/>
        </p:nvSpPr>
        <p:spPr>
          <a:xfrm>
            <a:off x="6286402" y="5708587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F355B00-D540-FCC1-E426-C3EA52EEFB21}"/>
              </a:ext>
            </a:extLst>
          </p:cNvPr>
          <p:cNvSpPr/>
          <p:nvPr/>
        </p:nvSpPr>
        <p:spPr>
          <a:xfrm>
            <a:off x="5489318" y="3545148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F046C87-5E75-A47D-4029-D833D7F8B754}"/>
              </a:ext>
            </a:extLst>
          </p:cNvPr>
          <p:cNvCxnSpPr/>
          <p:nvPr/>
        </p:nvCxnSpPr>
        <p:spPr>
          <a:xfrm flipH="1">
            <a:off x="5525197" y="3565525"/>
            <a:ext cx="151606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1E2CA44-4868-C60B-9FED-5D115E2DC26B}"/>
              </a:ext>
            </a:extLst>
          </p:cNvPr>
          <p:cNvCxnSpPr>
            <a:cxnSpLocks/>
          </p:cNvCxnSpPr>
          <p:nvPr/>
        </p:nvCxnSpPr>
        <p:spPr>
          <a:xfrm>
            <a:off x="5350572" y="3565525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0A0124E3-3CFB-4926-E6FF-F9591586ED4C}"/>
              </a:ext>
            </a:extLst>
          </p:cNvPr>
          <p:cNvCxnSpPr>
            <a:cxnSpLocks/>
          </p:cNvCxnSpPr>
          <p:nvPr/>
        </p:nvCxnSpPr>
        <p:spPr>
          <a:xfrm>
            <a:off x="5505188" y="2313781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9D4F1C4-FCB0-C97D-9587-3CFCCBF32CEF}"/>
              </a:ext>
            </a:extLst>
          </p:cNvPr>
          <p:cNvCxnSpPr>
            <a:cxnSpLocks/>
          </p:cNvCxnSpPr>
          <p:nvPr/>
        </p:nvCxnSpPr>
        <p:spPr>
          <a:xfrm>
            <a:off x="5527317" y="2318549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C2B7D62-F0F9-F53B-DBFD-5D0EAD447D88}"/>
              </a:ext>
            </a:extLst>
          </p:cNvPr>
          <p:cNvSpPr/>
          <p:nvPr/>
        </p:nvSpPr>
        <p:spPr>
          <a:xfrm>
            <a:off x="5672192" y="1799594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>
                <a:solidFill>
                  <a:schemeClr val="tx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565133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root>
  <extraction client="prod-fa-fra02-1 (10.135.167.204)" crc="1ee00f4433525295056d9043c610af04" created="Fri 03-Jan-2025 03:35:03+00:00" dstFile="PSE300A_Switchover_en1.xml" id="638714253032243006" log="12032024.MsoDocApp.WebApi/MsoDocApp-WebApi.20250102.log" parser="8114b4f2-88fd-4938-827c-bbb6c6c6c6d2" rId="9a8c085f-c392-4610-8e56-83777c24b4a4" rcvFile="PSE300A_Switchover_en1.pptx" server="mstool1.strakertranslations.com (10.135.167.204)" srcFile="PSE300A_Switchover_en1.pptx" tags="true" uri="https://mstool1.strakertranslations.com/api/file/638714253032243006/PSE300A_Switchover_en1.xml">MsoDocApp.Common, Version=1.0.9103.39440, Culture=neutral, PublicKeyToken=null RELEASE Tue 12/03/2024 21:54:40.54</extraction>
  <replacement tags="true" parser="8114b4f2-88fd-4938-827c-bbb6c6c6c6d2" created="Fri 03-Jan-2025 23:40:03+00:00" log="12032024.MsoDocApp.WebApi/MsoDocApp-WebApi.20250103.log" client="prod-fa-fra02-1 (10.135.167.204)" server="mstool1.strakertranslations.com (10.135.167.204)" rId="c7b3eec4-9a92-4232-8dc6-4281ad461931" uri="https://mstool1.strakertranslations.com/api/file/638714253032243006/638714253032243006_PSE300A_Switchover_en1__Spanish.pptx.pptx" id="638714253032243006" srcFile="638714253032243006_PSE300A_Switchover_en1__Spanish.pptx.xml" dstFile="638714253032243006_PSE300A_Switchover_en1__Spanish.pptx.pptx" rcvFile="638714253032243006_PSE300A_Switchover_en1__Spanish.pptx.xml" crc="488ade7298743ac49583869843a7861e">MsoDocApp.Common, Version=1.0.9103.39440, Culture=neutral, PublicKeyToken=null RELEASE Tue 12/03/2024 21:54:40.54</replacement>
  <options lang="es-es"/>
</root>
</file>

<file path=customXml/itemProps1.xml><?xml version="1.0" encoding="utf-8"?>
<ds:datastoreItem xmlns:ds="http://schemas.openxmlformats.org/officeDocument/2006/customXml" ds:itemID="{8AC651AB-5793-4281-8FD9-0FCEFEA0871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873</Words>
  <Application>Microsoft Office PowerPoint</Application>
  <PresentationFormat>Custom</PresentationFormat>
  <Paragraphs>291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DOCUMENTO DE CAMBIO  Serie PSE300A Monitor de sensor con 3 campos de visualización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López Coca</dc:creator>
  <cp:lastModifiedBy>Cristina Fernández</cp:lastModifiedBy>
  <cp:revision>265</cp:revision>
  <cp:lastPrinted>2017-08-01T15:27:52Z</cp:lastPrinted>
  <dcterms:created xsi:type="dcterms:W3CDTF">2017-07-20T14:58:55Z</dcterms:created>
  <dcterms:modified xsi:type="dcterms:W3CDTF">2025-01-07T09:00:43Z</dcterms:modified>
</cp:coreProperties>
</file>