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11"/>
  </p:notesMasterIdLst>
  <p:handoutMasterIdLst>
    <p:handoutMasterId r:id="rId12"/>
  </p:handoutMasterIdLst>
  <p:sldIdLst>
    <p:sldId id="259" r:id="rId3"/>
    <p:sldId id="307" r:id="rId4"/>
    <p:sldId id="308" r:id="rId5"/>
    <p:sldId id="305" r:id="rId6"/>
    <p:sldId id="306" r:id="rId7"/>
    <p:sldId id="309" r:id="rId8"/>
    <p:sldId id="310" r:id="rId9"/>
    <p:sldId id="311" r:id="rId10"/>
  </p:sldIdLst>
  <p:sldSz cx="10691813" cy="7559675"/>
  <p:notesSz cx="7099300" cy="10234613"/>
  <p:defaultTextStyle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D0D5DE"/>
    <a:srgbClr val="8697AB"/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>
        <p:scale>
          <a:sx n="100" d="100"/>
          <a:sy n="100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fr-FR" smtClean="0"/>
              <a:t>24/01/2025</a:t>
            </a:fld>
            <a:endParaRPr lang="fr-F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fr-FR" smtClean="0"/>
              <a:t>24/01/2025</a:t>
            </a:fld>
            <a:endParaRPr lang="fr-FR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53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4427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1024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6921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9589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fr-FR"/>
              <a:t>Haga clic para modificar el estilo de subtítulo del patrón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fr-FR"/>
              <a:t>Haga clic para modificar el estilo de texto del patrón</a:t>
            </a:r>
            <a:endParaRPr lang="fr-FR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Haga clic para modificar el estilo de título del patrón</a:t>
            </a:r>
            <a:endParaRPr lang="fr-F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Haga clic para modificar el estilo de texto del patrón</a:t>
            </a:r>
          </a:p>
          <a:p>
            <a:pPr lvl="1"/>
            <a:r>
              <a:rPr lang="fr-FR"/>
              <a:t>Segundo nivel</a:t>
            </a:r>
          </a:p>
          <a:p>
            <a:pPr lvl="2"/>
            <a:r>
              <a:rPr lang="fr-FR"/>
              <a:t>Tercer nivel</a:t>
            </a:r>
          </a:p>
          <a:p>
            <a:pPr lvl="3"/>
            <a:r>
              <a:rPr lang="fr-FR"/>
              <a:t>Cuarto nivel</a:t>
            </a:r>
          </a:p>
          <a:p>
            <a:pPr lvl="4"/>
            <a:r>
              <a:rPr lang="fr-FR"/>
              <a:t>Quinto nivel</a:t>
            </a:r>
            <a:endParaRPr lang="fr-F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6652565" y="4438651"/>
            <a:ext cx="3686175" cy="2127250"/>
          </a:xfrm>
        </p:spPr>
        <p:txBody>
          <a:bodyPr>
            <a:noAutofit/>
          </a:bodyPr>
          <a:lstStyle/>
          <a:p>
            <a:pPr algn="r">
              <a:defRPr sz="195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b="1" dirty="0"/>
              <a:t>DOCUMENT DE SWITCHOVER</a:t>
            </a:r>
            <a:br>
              <a:rPr lang="fr-FR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b="1" dirty="0"/>
              <a:t>Série PSE300A</a:t>
            </a:r>
            <a:br>
              <a:rPr lang="fr-FR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/>
              <a:t>Afficheur de capteur de pression avec un écran à trois zones d'affichage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998" y="1467712"/>
            <a:ext cx="4467497" cy="433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152" y="3032067"/>
            <a:ext cx="2609850" cy="14859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26102" y="831981"/>
            <a:ext cx="4374648" cy="6070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Caractéristique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Visualisation des réglages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Écran à trois zones d'affichage. Il peut afficher en même temps le débit actuel et une autre valeur sélectionnable.</a:t>
            </a:r>
          </a:p>
          <a:p>
            <a:endParaRPr lang="fr-FR" sz="1625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L'élément et la valeur de consigne sont affichées simultanément, ce qui permet de confirmer facilement l'élément affiché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Plus d'informations en un coup d'œil.</a:t>
            </a:r>
          </a:p>
          <a:p>
            <a:endParaRPr lang="fr-FR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Caractéristique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Possibilité de changer les réglages lors de la vérification de la valeur mesurée.</a:t>
            </a:r>
          </a:p>
          <a:p>
            <a:pPr lvl="0"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Configuration flexible.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772057" y="418711"/>
            <a:ext cx="65199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Caractéristiques améliorées et avantages connexes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rPr lang="fr-FR" dirty="0"/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7283727" y="3262661"/>
            <a:ext cx="1316735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800"/>
            </a:pPr>
            <a:r>
              <a:rPr lang="fr-FR" dirty="0"/>
              <a:t>Valeur mesurée (valeur de la pression actuelle)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376227" y="3753470"/>
            <a:ext cx="1224235" cy="2154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800"/>
            </a:pPr>
            <a:r>
              <a:rPr lang="fr-FR" dirty="0"/>
              <a:t>Étiquette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329976" y="4173445"/>
            <a:ext cx="1224235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800"/>
            </a:pPr>
            <a:r>
              <a:rPr lang="fr-FR" dirty="0"/>
              <a:t>Valeur de consigne (valeur de seuil)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246620" y="3058530"/>
            <a:ext cx="1316735" cy="21544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>
              <a:defRPr sz="800" b="1">
                <a:solidFill>
                  <a:schemeClr val="bg1"/>
                </a:solidFill>
              </a:defRPr>
            </a:pPr>
            <a:r>
              <a:rPr lang="fr-FR" dirty="0"/>
              <a:t>Écran principal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7255764" y="3567346"/>
            <a:ext cx="1316735" cy="2308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>
              <a:defRPr sz="900" b="1">
                <a:solidFill>
                  <a:schemeClr val="bg1"/>
                </a:solidFill>
              </a:defRPr>
            </a:pPr>
            <a:r>
              <a:rPr lang="fr-FR" spc="-60" dirty="0"/>
              <a:t>Écran inférieur/côté gauche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7246619" y="3987495"/>
            <a:ext cx="1316735" cy="2308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>
              <a:defRPr sz="900" b="1">
                <a:solidFill>
                  <a:schemeClr val="bg1"/>
                </a:solidFill>
              </a:defRPr>
            </a:pPr>
            <a:r>
              <a:rPr lang="fr-FR" spc="-60" dirty="0"/>
              <a:t>Écran inférieur/côté droit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2293" y="1038247"/>
            <a:ext cx="4829175" cy="1905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275320" y="1989530"/>
            <a:ext cx="488257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>
            <a:spAutoFit/>
          </a:bodyPr>
          <a:lstStyle/>
          <a:p>
            <a:pPr>
              <a:defRPr sz="700"/>
            </a:pPr>
            <a:r>
              <a:rPr lang="fr-FR" dirty="0"/>
              <a:t>Commute entre les écrans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2056" y="5616024"/>
            <a:ext cx="5090558" cy="1068019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3609975" y="5869686"/>
            <a:ext cx="1034579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rPr lang="fr-FR" dirty="0"/>
              <a:t>Valeur de consigne OUT1 (valeur de seuil)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6334821" y="5928261"/>
            <a:ext cx="1072051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>
            <a:spAutoFit/>
          </a:bodyPr>
          <a:lstStyle/>
          <a:p>
            <a:pPr>
              <a:defRPr sz="700"/>
            </a:pPr>
            <a:r>
              <a:rPr lang="fr-FR" dirty="0"/>
              <a:t>Valeur de consigne OUT2 (valeur de l'hystérésis)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7244992" y="5932690"/>
            <a:ext cx="812866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rPr lang="fr-FR" dirty="0"/>
              <a:t>Valeur minimale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8086163" y="5923546"/>
            <a:ext cx="848571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rPr lang="fr-FR" dirty="0"/>
              <a:t>Valeur de crête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5536672" y="5173643"/>
            <a:ext cx="352686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50"/>
            </a:pPr>
            <a:r>
              <a:rPr lang="fr-FR" dirty="0"/>
              <a:t>Il est possible de basculer vers l'écran inférieur en appuyant sur les boutons haut/bas.</a:t>
            </a:r>
          </a:p>
        </p:txBody>
      </p:sp>
      <p:sp>
        <p:nvSpPr>
          <p:cNvPr id="3" name="CuadroTexto 31">
            <a:extLst>
              <a:ext uri="{FF2B5EF4-FFF2-40B4-BE49-F238E27FC236}">
                <a16:creationId xmlns:a16="http://schemas.microsoft.com/office/drawing/2014/main" id="{F8205E04-90A4-BE1D-5C5F-43B7CF6BF936}"/>
              </a:ext>
            </a:extLst>
          </p:cNvPr>
          <p:cNvSpPr txBox="1"/>
          <p:nvPr/>
        </p:nvSpPr>
        <p:spPr>
          <a:xfrm>
            <a:off x="4511619" y="5934589"/>
            <a:ext cx="1034579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72000" bIns="0">
            <a:spAutoFit/>
          </a:bodyPr>
          <a:lstStyle/>
          <a:p>
            <a:pPr>
              <a:defRPr sz="700"/>
            </a:pPr>
            <a:r>
              <a:rPr lang="fr-FR" dirty="0"/>
              <a:t>Valeur de consigne OUT1 (valeur de l'hystérésis)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5467713" y="5932690"/>
            <a:ext cx="899874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>
            <a:spAutoFit/>
          </a:bodyPr>
          <a:lstStyle/>
          <a:p>
            <a:pPr>
              <a:defRPr sz="700"/>
            </a:pPr>
            <a:r>
              <a:rPr lang="fr-FR" dirty="0"/>
              <a:t>Valeur de consigne OUT2 (valeur de seuil)</a:t>
            </a:r>
          </a:p>
        </p:txBody>
      </p:sp>
    </p:spTree>
    <p:extLst>
      <p:ext uri="{BB962C8B-B14F-4D97-AF65-F5344CB8AC3E}">
        <p14:creationId xmlns:p14="http://schemas.microsoft.com/office/powerpoint/2010/main" val="33306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4127760" cy="1635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Caractéristique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Fonction copie. Les réglages du capteur source peuvent être copiés sur les capteurs destinations.</a:t>
            </a:r>
            <a:endParaRPr lang="fr-FR" sz="1625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Installation rapide et facile.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5245445" y="418711"/>
            <a:ext cx="504652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Caractéristiques améliorées et avantages connexes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rPr lang="fr-FR" dirty="0"/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30854" y="3491052"/>
            <a:ext cx="4127760" cy="1265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Caractéristique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Réglage simple en 3 étapes.</a:t>
            </a:r>
            <a:endParaRPr lang="fr-FR" sz="1625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Réglage facile et rapide (convivial).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/>
          <a:srcRect t="15751"/>
          <a:stretch/>
        </p:blipFill>
        <p:spPr>
          <a:xfrm>
            <a:off x="5293073" y="1606731"/>
            <a:ext cx="4086225" cy="1324066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5144958" y="2654677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Capteur source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6568971" y="2682706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1 unité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7397430" y="2660126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2 unités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8636066" y="2651302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10 unités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5340" y="3558242"/>
            <a:ext cx="4791075" cy="1657350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4641837" y="4906950"/>
            <a:ext cx="1158651" cy="4385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200" b="1"/>
            </a:pPr>
            <a:r>
              <a:rPr lang="fr-FR" dirty="0"/>
              <a:t>Appuyer</a:t>
            </a:r>
            <a:endParaRPr lang="fr-FR" sz="1200" b="1" dirty="0"/>
          </a:p>
          <a:p>
            <a:pPr>
              <a:defRPr sz="1050"/>
            </a:pPr>
            <a:r>
              <a:rPr lang="fr-FR" dirty="0"/>
              <a:t>Début du réglage</a:t>
            </a:r>
            <a:endParaRPr lang="fr-FR" sz="105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7959968" y="5028972"/>
            <a:ext cx="1485590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Réglage terminé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8153400" y="4829894"/>
            <a:ext cx="875083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200" b="1"/>
            </a:pPr>
            <a:r>
              <a:rPr lang="fr-FR" dirty="0"/>
              <a:t>Appuyer</a:t>
            </a:r>
            <a:endParaRPr lang="fr-FR" sz="1200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955678" y="4946139"/>
            <a:ext cx="1752083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Réglez la valeur de consigne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30854" y="5721299"/>
            <a:ext cx="4127760" cy="1450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Caractéristique/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Fonction de commutation NPN/PNP.</a:t>
            </a: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Réduction du nombre d'articles et de références en stock.</a:t>
            </a: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3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608832" y="325429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Caractéristiques standards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rPr lang="fr-FR" dirty="0"/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052893"/>
              </p:ext>
            </p:extLst>
          </p:nvPr>
        </p:nvGraphicFramePr>
        <p:xfrm>
          <a:off x="433591" y="911938"/>
          <a:ext cx="9986759" cy="6163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51916">
                  <a:extLst>
                    <a:ext uri="{9D8B030D-6E8A-4147-A177-3AD203B41FA5}">
                      <a16:colId xmlns:a16="http://schemas.microsoft.com/office/drawing/2014/main" val="3032836501"/>
                    </a:ext>
                  </a:extLst>
                </a:gridCol>
              </a:tblGrid>
              <a:tr h="192577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Série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PSE300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Nouveau PSE300A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734743"/>
                  </a:ext>
                </a:extLst>
              </a:tr>
              <a:tr h="850021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Image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Tension d'alimentation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12 à 24 VDC ±10 %, avec variation (p-p) 10 % max. 	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Consommation électrique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50 mA max. (la consommation de courant du capteur n'est pas incluse).</a:t>
                      </a:r>
                      <a:endParaRPr lang="fr-FR" sz="12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35 mA max.</a:t>
                      </a:r>
                      <a:endParaRPr lang="fr-FR" sz="12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Précision de l'affichage</a:t>
                      </a:r>
                      <a:endParaRPr lang="fr-FR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±0,5 % E.M. ±1 chiffre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±0,5 % E.M. ±2 chiffres (± 100 kPa)</a:t>
                      </a:r>
                    </a:p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±0,5 % E.M. ±1 chiffre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Répétabilité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±0,1 % E.M. ±1 chiffre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38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Caractéristiques de température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±0,5 % E.M. (25 ℃ de référence)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41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Caractéristiques de sortie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Sortie TOR NPN ou PNP : 2 sorties (modèle Tout ou Rien)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Sortie TOR NPN ou PNP : 2 sorties (sélectionnées par la référence)</a:t>
                      </a:r>
                      <a:endParaRPr lang="fr-FR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Hystérésis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Variable à partir de 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603537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Type d'entrée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60" baseline="0" dirty="0"/>
                        <a:t>PSE30 : Entrée tension de 1 à 5 Vcc (Impédance d'entrée : 1 MΩ)</a:t>
                      </a:r>
                    </a:p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60" baseline="0" dirty="0"/>
                        <a:t>PSE31 : Entrée courant de 4 à 20 mA CC (impédance d'entrée : 100 Ω)</a:t>
                      </a:r>
                      <a:endParaRPr lang="fr-FR" sz="1200" b="0" i="0" u="none" strike="noStrike" kern="1200" spc="-6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80" baseline="0" dirty="0"/>
                        <a:t>PSE30A : Entrée tension de 1 à 5 Vcc (Impédance d'entrée : 1 MΩ)</a:t>
                      </a:r>
                    </a:p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80" baseline="0" dirty="0"/>
                        <a:t>PSE31A : Entrée courant de 4 à 20 mA CC (impédance d'entrée : 51 Ω)</a:t>
                      </a:r>
                      <a:endParaRPr lang="fr-FR" sz="1200" b="0" i="0" u="none" strike="noStrike" kern="1200" spc="-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90907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Affichage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50" baseline="0" dirty="0"/>
                        <a:t>3 + 1/2 chiffres, indicateur à 7 segments, affichage à 2 couleurs (rouge/vert), fréquence d'échantillonnage : 5 fois/s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50" baseline="0" dirty="0"/>
                        <a:t>Écran à 3 zones d'affichage (écran principal, écran inférieur x 2), écran principal : rouge/vert, écran inférieur : orange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94776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Unité d'affichage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MPa, kPa, Pa, kgf, bar, mmH2O, mmHg, inHg, psi, mbar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MPa, kPa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003901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Protection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6539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Plage de température d'utilisation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Fonctionnement : 0 à 50 °℃, Stockage : -10 à 60 °℃ (sans condensation)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9533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Masse (corps)</a:t>
                      </a:r>
                      <a:endParaRPr lang="fr-FR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30 g (câble d'alimentation et de sortie non inclus)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25 g (câble d'alimentation et de sortie non inclus)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8641"/>
                  </a:ext>
                </a:extLst>
              </a:tr>
            </a:tbl>
          </a:graphicData>
        </a:graphic>
      </p:graphicFrame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4137270" y="280211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Différence dans les caractéristiques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3754930" y="27132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100" y="1179835"/>
            <a:ext cx="676342" cy="80021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654" y="1196831"/>
            <a:ext cx="807782" cy="783218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Détails techniques</a:t>
            </a:r>
          </a:p>
        </p:txBody>
      </p:sp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rPr lang="fr-FR" dirty="0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643524"/>
              </p:ext>
            </p:extLst>
          </p:nvPr>
        </p:nvGraphicFramePr>
        <p:xfrm>
          <a:off x="1884717" y="6210787"/>
          <a:ext cx="7004231" cy="12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2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7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7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2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8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99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1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32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59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5969">
                  <a:extLst>
                    <a:ext uri="{9D8B030D-6E8A-4147-A177-3AD203B41FA5}">
                      <a16:colId xmlns:a16="http://schemas.microsoft.com/office/drawing/2014/main" val="1017987038"/>
                    </a:ext>
                  </a:extLst>
                </a:gridCol>
                <a:gridCol w="575969">
                  <a:extLst>
                    <a:ext uri="{9D8B030D-6E8A-4147-A177-3AD203B41FA5}">
                      <a16:colId xmlns:a16="http://schemas.microsoft.com/office/drawing/2014/main" val="2553679333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Courant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Courant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50" baseline="0" dirty="0"/>
                        <a:t>Nouveau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Courant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Courant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60" baseline="0" dirty="0"/>
                        <a:t>Nouveau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Courant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Courant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3600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1,5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1,5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2,7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8,2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7,7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Détails techniques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Dimensions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Dimensions générales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363059" y="1749382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fr-FR" dirty="0"/>
              <a:t>Ancien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380798" y="3912669"/>
            <a:ext cx="185509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fr-FR" dirty="0"/>
              <a:t>Nouveau PSE300A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598" y="4220446"/>
            <a:ext cx="6991350" cy="18097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5259" y="1635168"/>
            <a:ext cx="6391275" cy="20955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235893" y="432409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A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3259490" y="172521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A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5302983" y="167243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5539864" y="433497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4936266" y="432409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4464479" y="307138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6000322" y="168365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D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6203022" y="432357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D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5366701" y="331330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E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6419249" y="452304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E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7973972" y="167243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F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7654438" y="433232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F</a:t>
            </a:r>
          </a:p>
        </p:txBody>
      </p:sp>
      <p:sp>
        <p:nvSpPr>
          <p:cNvPr id="49" name="Rectángulo 48"/>
          <p:cNvSpPr/>
          <p:nvPr/>
        </p:nvSpPr>
        <p:spPr>
          <a:xfrm rot="16200000">
            <a:off x="6829101" y="514424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F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1583422" y="5721009"/>
            <a:ext cx="1855096" cy="1964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Connecteur d'alimentation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3982763" y="4317059"/>
            <a:ext cx="1262682" cy="1604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Connecteur du capteur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52" name="Rectángulo 51"/>
          <p:cNvSpPr/>
          <p:nvPr/>
        </p:nvSpPr>
        <p:spPr>
          <a:xfrm>
            <a:off x="4008009" y="4676937"/>
            <a:ext cx="1154541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Profondeur : 7 max.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4008009" y="2054200"/>
            <a:ext cx="1046567" cy="14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Profondeur : 4</a:t>
            </a:r>
          </a:p>
        </p:txBody>
      </p:sp>
      <p:sp>
        <p:nvSpPr>
          <p:cNvPr id="54" name="Rectángulo 53"/>
          <p:cNvSpPr/>
          <p:nvPr/>
        </p:nvSpPr>
        <p:spPr>
          <a:xfrm>
            <a:off x="6393877" y="2933711"/>
            <a:ext cx="1260561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Connecteur du capteur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6150509" y="1945888"/>
            <a:ext cx="1503929" cy="144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Connecteur d'alimentation</a:t>
            </a:r>
            <a:endParaRPr lang="fr-FR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rPr lang="fr-FR" dirty="0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998549"/>
              </p:ext>
            </p:extLst>
          </p:nvPr>
        </p:nvGraphicFramePr>
        <p:xfrm>
          <a:off x="182880" y="6218783"/>
          <a:ext cx="9010511" cy="12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6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41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50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26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0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2057093359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693210004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3869667373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3578894148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4184816882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2508671179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50" baseline="0" dirty="0"/>
                        <a:t>Nouveau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50" baseline="0" dirty="0"/>
                        <a:t>Nouveau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0" marR="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45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1,6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41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34,6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4,2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5,2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9,6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14,7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Détails techniques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Dimensions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Fixation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fr-FR" dirty="0"/>
              <a:t>Ancien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6127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fr-FR" dirty="0"/>
              <a:t>Nouveau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DE396E7-5D07-62A8-EA54-03AAD2DCB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4788" y="1577127"/>
            <a:ext cx="5898600" cy="25545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4E53291-1E5A-3B04-9C31-84AA6A1B8F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758" y="4131639"/>
            <a:ext cx="1695687" cy="189574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8E2417B-ECDA-BD65-7AFA-6FAF2BE272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2716" y="4131638"/>
            <a:ext cx="1503597" cy="185058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55A38481-4482-5544-1174-C59A1BABC4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9780" y="4131638"/>
            <a:ext cx="1753517" cy="1787024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2BE8A0B1-B65C-46FE-A4FB-6E773BCF8EF0}"/>
              </a:ext>
            </a:extLst>
          </p:cNvPr>
          <p:cNvSpPr/>
          <p:nvPr/>
        </p:nvSpPr>
        <p:spPr>
          <a:xfrm>
            <a:off x="4251308" y="4343760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BBB0E19-FEDA-E235-5797-A262D8DB9E5C}"/>
              </a:ext>
            </a:extLst>
          </p:cNvPr>
          <p:cNvSpPr/>
          <p:nvPr/>
        </p:nvSpPr>
        <p:spPr>
          <a:xfrm rot="16200000">
            <a:off x="3162465" y="294296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9E83109-EAE5-1AE4-24AB-B8F2C158FE03}"/>
              </a:ext>
            </a:extLst>
          </p:cNvPr>
          <p:cNvSpPr/>
          <p:nvPr/>
        </p:nvSpPr>
        <p:spPr>
          <a:xfrm rot="16200000">
            <a:off x="3496250" y="3211433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FFE22DC-908D-233D-34A6-EE045B3600C4}"/>
              </a:ext>
            </a:extLst>
          </p:cNvPr>
          <p:cNvSpPr/>
          <p:nvPr/>
        </p:nvSpPr>
        <p:spPr>
          <a:xfrm>
            <a:off x="6016404" y="363566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01FC25A-064F-A8D5-D12C-38F45BB4B719}"/>
              </a:ext>
            </a:extLst>
          </p:cNvPr>
          <p:cNvSpPr/>
          <p:nvPr/>
        </p:nvSpPr>
        <p:spPr>
          <a:xfrm>
            <a:off x="6093348" y="573392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D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B2EBAAC-FFF3-6690-F670-C9B3ABFB15F0}"/>
              </a:ext>
            </a:extLst>
          </p:cNvPr>
          <p:cNvSpPr/>
          <p:nvPr/>
        </p:nvSpPr>
        <p:spPr>
          <a:xfrm rot="16200000">
            <a:off x="3440275" y="508703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A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2E588BB-DB07-17D0-3270-C4086F670C2D}"/>
              </a:ext>
            </a:extLst>
          </p:cNvPr>
          <p:cNvSpPr/>
          <p:nvPr/>
        </p:nvSpPr>
        <p:spPr>
          <a:xfrm rot="16200000">
            <a:off x="3713339" y="5867091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E0B0B59-7CD9-6C87-22B4-A65C977B5578}"/>
              </a:ext>
            </a:extLst>
          </p:cNvPr>
          <p:cNvSpPr/>
          <p:nvPr/>
        </p:nvSpPr>
        <p:spPr>
          <a:xfrm rot="16200000">
            <a:off x="5363706" y="3181324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</a:t>
            </a:r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8F14A117-BD69-A1D4-41A9-86314064B67A}"/>
              </a:ext>
            </a:extLst>
          </p:cNvPr>
          <p:cNvCxnSpPr>
            <a:cxnSpLocks/>
          </p:cNvCxnSpPr>
          <p:nvPr/>
        </p:nvCxnSpPr>
        <p:spPr>
          <a:xfrm>
            <a:off x="5698912" y="2906561"/>
            <a:ext cx="0" cy="586746"/>
          </a:xfrm>
          <a:prstGeom prst="straightConnector1">
            <a:avLst/>
          </a:prstGeom>
          <a:ln w="3175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478E8DF-5900-291E-9CBF-4AA6387A480E}"/>
              </a:ext>
            </a:extLst>
          </p:cNvPr>
          <p:cNvSpPr/>
          <p:nvPr/>
        </p:nvSpPr>
        <p:spPr>
          <a:xfrm rot="16200000">
            <a:off x="5172769" y="5217303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</a:t>
            </a: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EDBB51BB-0F34-B553-7E2D-5F1EDB17B38E}"/>
              </a:ext>
            </a:extLst>
          </p:cNvPr>
          <p:cNvCxnSpPr/>
          <p:nvPr/>
        </p:nvCxnSpPr>
        <p:spPr>
          <a:xfrm flipH="1" flipV="1">
            <a:off x="5698912" y="2906561"/>
            <a:ext cx="1167401" cy="10458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>
            <a:extLst>
              <a:ext uri="{FF2B5EF4-FFF2-40B4-BE49-F238E27FC236}">
                <a16:creationId xmlns:a16="http://schemas.microsoft.com/office/drawing/2014/main" id="{29CA91EF-0D40-C26A-ABDA-5BD71F83481A}"/>
              </a:ext>
            </a:extLst>
          </p:cNvPr>
          <p:cNvSpPr/>
          <p:nvPr/>
        </p:nvSpPr>
        <p:spPr>
          <a:xfrm>
            <a:off x="6170293" y="408167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E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F1764D04-6363-A03D-C0F2-29EC42123722}"/>
              </a:ext>
            </a:extLst>
          </p:cNvPr>
          <p:cNvCxnSpPr>
            <a:cxnSpLocks/>
          </p:cNvCxnSpPr>
          <p:nvPr/>
        </p:nvCxnSpPr>
        <p:spPr>
          <a:xfrm flipH="1">
            <a:off x="5967413" y="2344929"/>
            <a:ext cx="804863" cy="0"/>
          </a:xfrm>
          <a:prstGeom prst="straightConnector1">
            <a:avLst/>
          </a:prstGeom>
          <a:ln w="3175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EA45555-1A56-F019-BA14-B4FA1085FDEB}"/>
              </a:ext>
            </a:extLst>
          </p:cNvPr>
          <p:cNvCxnSpPr/>
          <p:nvPr/>
        </p:nvCxnSpPr>
        <p:spPr>
          <a:xfrm>
            <a:off x="5967413" y="2343150"/>
            <a:ext cx="0" cy="1833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073B4854-ADBE-0767-3857-806122D3B77C}"/>
              </a:ext>
            </a:extLst>
          </p:cNvPr>
          <p:cNvCxnSpPr>
            <a:cxnSpLocks/>
          </p:cNvCxnSpPr>
          <p:nvPr/>
        </p:nvCxnSpPr>
        <p:spPr>
          <a:xfrm>
            <a:off x="6772276" y="2343150"/>
            <a:ext cx="0" cy="2024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7CDE3E48-E71C-6101-9A83-37E130347338}"/>
              </a:ext>
            </a:extLst>
          </p:cNvPr>
          <p:cNvSpPr/>
          <p:nvPr/>
        </p:nvSpPr>
        <p:spPr>
          <a:xfrm>
            <a:off x="6093347" y="213280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E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535CB74E-C9DB-6D70-C1C2-BEB99042DBFA}"/>
              </a:ext>
            </a:extLst>
          </p:cNvPr>
          <p:cNvSpPr/>
          <p:nvPr/>
        </p:nvSpPr>
        <p:spPr>
          <a:xfrm>
            <a:off x="4333875" y="1740898"/>
            <a:ext cx="261938" cy="278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B761F29E-818F-4D0E-229A-1E6E14B981FF}"/>
              </a:ext>
            </a:extLst>
          </p:cNvPr>
          <p:cNvSpPr/>
          <p:nvPr/>
        </p:nvSpPr>
        <p:spPr>
          <a:xfrm>
            <a:off x="4174966" y="5769286"/>
            <a:ext cx="497913" cy="109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F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CD938337-B5E6-C028-747F-EE553C7710AC}"/>
              </a:ext>
            </a:extLst>
          </p:cNvPr>
          <p:cNvSpPr/>
          <p:nvPr/>
        </p:nvSpPr>
        <p:spPr>
          <a:xfrm rot="16200000">
            <a:off x="7280452" y="4399394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G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49B3EF82-3558-DDF7-6314-B9A5E9B92817}"/>
              </a:ext>
            </a:extLst>
          </p:cNvPr>
          <p:cNvSpPr/>
          <p:nvPr/>
        </p:nvSpPr>
        <p:spPr>
          <a:xfrm rot="16200000">
            <a:off x="7170781" y="2555959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G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9C6F966D-73E1-52DE-53AA-916AC1A06995}"/>
              </a:ext>
            </a:extLst>
          </p:cNvPr>
          <p:cNvSpPr/>
          <p:nvPr/>
        </p:nvSpPr>
        <p:spPr>
          <a:xfrm rot="16200000">
            <a:off x="8631479" y="4778617"/>
            <a:ext cx="231237" cy="1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H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FC0E1311-42CC-1C83-F3CD-264468F8F199}"/>
              </a:ext>
            </a:extLst>
          </p:cNvPr>
          <p:cNvSpPr/>
          <p:nvPr/>
        </p:nvSpPr>
        <p:spPr>
          <a:xfrm rot="16200000">
            <a:off x="8828723" y="4746489"/>
            <a:ext cx="231237" cy="9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I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98F62ACB-3FB1-6A1E-7881-1DEEF7425040}"/>
              </a:ext>
            </a:extLst>
          </p:cNvPr>
          <p:cNvSpPr/>
          <p:nvPr/>
        </p:nvSpPr>
        <p:spPr>
          <a:xfrm rot="16200000">
            <a:off x="8575116" y="2698839"/>
            <a:ext cx="231237" cy="1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H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554ED78-A218-4863-7440-60DC7A99FA1C}"/>
              </a:ext>
            </a:extLst>
          </p:cNvPr>
          <p:cNvSpPr/>
          <p:nvPr/>
        </p:nvSpPr>
        <p:spPr>
          <a:xfrm rot="16200000">
            <a:off x="8747192" y="2772420"/>
            <a:ext cx="231237" cy="9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01344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rPr lang="fr-FR" dirty="0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803524"/>
              </p:ext>
            </p:extLst>
          </p:nvPr>
        </p:nvGraphicFramePr>
        <p:xfrm>
          <a:off x="1884717" y="6210787"/>
          <a:ext cx="6626822" cy="1209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4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5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03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15"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50" baseline="0" dirty="0"/>
                        <a:t>Nouveau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4,8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20,2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8,5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6,3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8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Épaisseur du panneau 0,5 à 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8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Épaisseur du panneau 0,5 à 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Détails techniques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Dimensions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Adaptateur pour montage sur panneau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7617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fr-FR" dirty="0"/>
              <a:t>Ancien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7949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fr-FR" dirty="0"/>
              <a:t>Nouveau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8CBE578-DB4C-FEB3-201A-3DF1450F34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7285" b="27846"/>
          <a:stretch/>
        </p:blipFill>
        <p:spPr>
          <a:xfrm>
            <a:off x="3421379" y="3779837"/>
            <a:ext cx="4261483" cy="203299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A1D249-1CCB-5275-5824-ECADD8A27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384" y="1540843"/>
            <a:ext cx="2957043" cy="2104049"/>
          </a:xfrm>
          <a:prstGeom prst="rect">
            <a:avLst/>
          </a:prstGeom>
        </p:spPr>
      </p:pic>
      <p:sp>
        <p:nvSpPr>
          <p:cNvPr id="41" name="Rectángulo 40"/>
          <p:cNvSpPr/>
          <p:nvPr/>
        </p:nvSpPr>
        <p:spPr>
          <a:xfrm>
            <a:off x="5314025" y="1610116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3CDCE7D-FCAD-6418-C4A7-62E851A7D3EB}"/>
              </a:ext>
            </a:extLst>
          </p:cNvPr>
          <p:cNvSpPr/>
          <p:nvPr/>
        </p:nvSpPr>
        <p:spPr>
          <a:xfrm>
            <a:off x="5675080" y="391645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6CA1782-2D2B-93CA-721D-01347BD1CE4F}"/>
              </a:ext>
            </a:extLst>
          </p:cNvPr>
          <p:cNvSpPr/>
          <p:nvPr/>
        </p:nvSpPr>
        <p:spPr>
          <a:xfrm>
            <a:off x="5804318" y="160819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2FB9835-5033-F02F-010D-F116C0C78979}"/>
              </a:ext>
            </a:extLst>
          </p:cNvPr>
          <p:cNvSpPr/>
          <p:nvPr/>
        </p:nvSpPr>
        <p:spPr>
          <a:xfrm>
            <a:off x="6430014" y="391266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F26DF37-0AA0-CB20-B654-BBDA7A198D20}"/>
              </a:ext>
            </a:extLst>
          </p:cNvPr>
          <p:cNvSpPr/>
          <p:nvPr/>
        </p:nvSpPr>
        <p:spPr>
          <a:xfrm>
            <a:off x="5638327" y="548644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D642EF4-DEE8-16B0-223C-87EEFF9EE28B}"/>
              </a:ext>
            </a:extLst>
          </p:cNvPr>
          <p:cNvSpPr/>
          <p:nvPr/>
        </p:nvSpPr>
        <p:spPr>
          <a:xfrm>
            <a:off x="5113020" y="3277901"/>
            <a:ext cx="263366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C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61AD1DC-44AB-69EA-8F24-EA35DF0411BD}"/>
              </a:ext>
            </a:extLst>
          </p:cNvPr>
          <p:cNvSpPr/>
          <p:nvPr/>
        </p:nvSpPr>
        <p:spPr>
          <a:xfrm>
            <a:off x="6430014" y="5487743"/>
            <a:ext cx="1252848" cy="14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900">
                <a:solidFill>
                  <a:schemeClr val="tx1"/>
                </a:solidFill>
              </a:defRPr>
            </a:pPr>
            <a:r>
              <a:rPr lang="fr-FR" dirty="0"/>
              <a:t>D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C423FAB-F721-CD86-FC59-DCF303E743E2}"/>
              </a:ext>
            </a:extLst>
          </p:cNvPr>
          <p:cNvSpPr/>
          <p:nvPr/>
        </p:nvSpPr>
        <p:spPr>
          <a:xfrm>
            <a:off x="5803590" y="3159920"/>
            <a:ext cx="1252848" cy="14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900">
                <a:solidFill>
                  <a:schemeClr val="tx1"/>
                </a:solidFill>
              </a:defRPr>
            </a:pPr>
            <a:r>
              <a:rPr lang="fr-FR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0202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rPr lang="fr-FR" dirty="0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205250"/>
              </p:ext>
            </p:extLst>
          </p:nvPr>
        </p:nvGraphicFramePr>
        <p:xfrm>
          <a:off x="2877726" y="6094560"/>
          <a:ext cx="4569503" cy="133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1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spc="-50" baseline="0" dirty="0"/>
                        <a:t>Nouveau</a:t>
                      </a:r>
                    </a:p>
                  </a:txBody>
                  <a:tcPr marL="36000" marR="36000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Nouveau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10,8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11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20,2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Épaisseur du panneau 0,5 à 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fr-FR" dirty="0"/>
                        <a:t>Épaisseur du panneau 0,5 à 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Détails techniques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Dimensions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fr-FR" dirty="0"/>
              <a:t>Adaptateur pour montage sur panneau + carter de protection avant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fr-FR" dirty="0"/>
              <a:t>Ancien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622910" y="3917729"/>
            <a:ext cx="16996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fr-FR" dirty="0"/>
              <a:t>Nouveau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1BD5DF-F052-6060-C97D-A0DD955E6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2581" y="1637423"/>
            <a:ext cx="3086531" cy="234347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3AE4E6D-9FF8-2D61-4DBA-8FD0F9E9B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461" y="3918668"/>
            <a:ext cx="4555529" cy="2052573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5162478" y="1799594"/>
            <a:ext cx="3455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E8C1667-7206-88CC-76CE-C1E86552E3BF}"/>
              </a:ext>
            </a:extLst>
          </p:cNvPr>
          <p:cNvSpPr/>
          <p:nvPr/>
        </p:nvSpPr>
        <p:spPr>
          <a:xfrm>
            <a:off x="5676803" y="4016947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03C495B-F874-1EA6-A29F-83398E783138}"/>
              </a:ext>
            </a:extLst>
          </p:cNvPr>
          <p:cNvSpPr/>
          <p:nvPr/>
        </p:nvSpPr>
        <p:spPr>
          <a:xfrm>
            <a:off x="6301643" y="4016947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9ED6FF6-81A2-4A3C-D18A-0DEAA2307395}"/>
              </a:ext>
            </a:extLst>
          </p:cNvPr>
          <p:cNvSpPr/>
          <p:nvPr/>
        </p:nvSpPr>
        <p:spPr>
          <a:xfrm>
            <a:off x="6286402" y="5708587"/>
            <a:ext cx="127263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900">
                <a:solidFill>
                  <a:schemeClr val="tx1"/>
                </a:solidFill>
              </a:defRPr>
            </a:pPr>
            <a:r>
              <a:rPr lang="fr-FR" dirty="0"/>
              <a:t>C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F355B00-D540-FCC1-E426-C3EA52EEFB21}"/>
              </a:ext>
            </a:extLst>
          </p:cNvPr>
          <p:cNvSpPr/>
          <p:nvPr/>
        </p:nvSpPr>
        <p:spPr>
          <a:xfrm>
            <a:off x="5489318" y="3545148"/>
            <a:ext cx="127263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900">
                <a:solidFill>
                  <a:schemeClr val="tx1"/>
                </a:solidFill>
              </a:defRPr>
            </a:pPr>
            <a:r>
              <a:rPr lang="fr-FR" dirty="0"/>
              <a:t>C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DF046C87-5E75-A47D-4029-D833D7F8B754}"/>
              </a:ext>
            </a:extLst>
          </p:cNvPr>
          <p:cNvCxnSpPr/>
          <p:nvPr/>
        </p:nvCxnSpPr>
        <p:spPr>
          <a:xfrm flipH="1">
            <a:off x="5525197" y="3565525"/>
            <a:ext cx="151606" cy="0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01E2CA44-4868-C60B-9FED-5D115E2DC26B}"/>
              </a:ext>
            </a:extLst>
          </p:cNvPr>
          <p:cNvCxnSpPr>
            <a:cxnSpLocks/>
          </p:cNvCxnSpPr>
          <p:nvPr/>
        </p:nvCxnSpPr>
        <p:spPr>
          <a:xfrm>
            <a:off x="5350572" y="3565525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0A0124E3-3CFB-4926-E6FF-F9591586ED4C}"/>
              </a:ext>
            </a:extLst>
          </p:cNvPr>
          <p:cNvCxnSpPr>
            <a:cxnSpLocks/>
          </p:cNvCxnSpPr>
          <p:nvPr/>
        </p:nvCxnSpPr>
        <p:spPr>
          <a:xfrm>
            <a:off x="5505188" y="2313781"/>
            <a:ext cx="0" cy="1304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9D4F1C4-FCB0-C97D-9587-3CFCCBF32CEF}"/>
              </a:ext>
            </a:extLst>
          </p:cNvPr>
          <p:cNvCxnSpPr>
            <a:cxnSpLocks/>
          </p:cNvCxnSpPr>
          <p:nvPr/>
        </p:nvCxnSpPr>
        <p:spPr>
          <a:xfrm>
            <a:off x="5527317" y="2318549"/>
            <a:ext cx="0" cy="1304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C2B7D62-F0F9-F53B-DBFD-5D0EAD447D88}"/>
              </a:ext>
            </a:extLst>
          </p:cNvPr>
          <p:cNvSpPr/>
          <p:nvPr/>
        </p:nvSpPr>
        <p:spPr>
          <a:xfrm>
            <a:off x="5672192" y="1799594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lang="fr-FR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565133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885</Words>
  <Application>Microsoft Office PowerPoint</Application>
  <PresentationFormat>Custom</PresentationFormat>
  <Paragraphs>292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1_Tema de Office</vt:lpstr>
      <vt:lpstr>Diseño personalizado</vt:lpstr>
      <vt:lpstr>DOCUMENT DE SWITCHOVER  Série PSE300A Afficheur de capteur de pression avec un écran à trois zones d'affichage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Beatriz López Coca</dc:creator>
  <cp:lastModifiedBy>Naroa Lasarte</cp:lastModifiedBy>
  <cp:revision>267</cp:revision>
  <cp:lastPrinted>2017-08-01T15:27:52Z</cp:lastPrinted>
  <dcterms:created xsi:type="dcterms:W3CDTF">2017-07-20T14:58:55Z</dcterms:created>
  <dcterms:modified xsi:type="dcterms:W3CDTF">2025-01-24T08:49:05Z</dcterms:modified>
</cp:coreProperties>
</file>