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307" r:id="rId4"/>
    <p:sldId id="308" r:id="rId5"/>
    <p:sldId id="305" r:id="rId6"/>
    <p:sldId id="306" r:id="rId7"/>
    <p:sldId id="309" r:id="rId8"/>
    <p:sldId id="310" r:id="rId9"/>
    <p:sldId id="311" r:id="rId10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D0D5DE"/>
    <a:srgbClr val="8697AB"/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3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2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02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921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58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5871245" y="4438651"/>
            <a:ext cx="4467496" cy="2098336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DOCUMENTO DI SWITCHOVER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Serie PSE300A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/>
              <a:t>Monitor per </a:t>
            </a:r>
            <a:r>
              <a:rPr dirty="0" err="1"/>
              <a:t>sensore</a:t>
            </a:r>
            <a:r>
              <a:rPr dirty="0"/>
              <a:t> con display a 3 </a:t>
            </a:r>
            <a:r>
              <a:rPr dirty="0" err="1"/>
              <a:t>visualizzazioni</a:t>
            </a:r>
            <a:endParaRPr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98" y="1467712"/>
            <a:ext cx="4467497" cy="433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152" y="3032067"/>
            <a:ext cx="2609850" cy="14859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26102" y="831981"/>
            <a:ext cx="4374648" cy="5978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Caratteristica</a:t>
            </a:r>
            <a:endParaRPr dirty="0"/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Visualizzazione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impostazioni</a:t>
            </a:r>
            <a:endParaRPr dirty="0"/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Display a 3 </a:t>
            </a:r>
            <a:r>
              <a:rPr dirty="0" err="1"/>
              <a:t>visualizzazioni</a:t>
            </a:r>
            <a:r>
              <a:rPr dirty="0"/>
              <a:t>. </a:t>
            </a:r>
            <a:r>
              <a:rPr dirty="0" err="1"/>
              <a:t>Può</a:t>
            </a:r>
            <a:r>
              <a:rPr dirty="0"/>
              <a:t> </a:t>
            </a:r>
            <a:r>
              <a:rPr dirty="0" err="1"/>
              <a:t>visualizzare</a:t>
            </a:r>
            <a:r>
              <a:rPr dirty="0"/>
              <a:t> </a:t>
            </a:r>
            <a:r>
              <a:rPr dirty="0" err="1"/>
              <a:t>contemporaneamente</a:t>
            </a:r>
            <a:r>
              <a:rPr dirty="0"/>
              <a:t> la </a:t>
            </a:r>
            <a:r>
              <a:rPr dirty="0" err="1"/>
              <a:t>portata</a:t>
            </a:r>
            <a:r>
              <a:rPr dirty="0"/>
              <a:t> </a:t>
            </a:r>
            <a:r>
              <a:rPr dirty="0" err="1"/>
              <a:t>attuale</a:t>
            </a:r>
            <a:r>
              <a:rPr dirty="0"/>
              <a:t> e un </a:t>
            </a:r>
            <a:r>
              <a:rPr dirty="0" err="1"/>
              <a:t>altro</a:t>
            </a:r>
            <a:r>
              <a:rPr dirty="0"/>
              <a:t> </a:t>
            </a:r>
            <a:r>
              <a:rPr dirty="0" err="1"/>
              <a:t>valore</a:t>
            </a:r>
            <a:r>
              <a:rPr dirty="0"/>
              <a:t> </a:t>
            </a:r>
            <a:r>
              <a:rPr dirty="0" err="1"/>
              <a:t>selezionabile</a:t>
            </a:r>
            <a:r>
              <a:rPr dirty="0"/>
              <a:t>.</a:t>
            </a:r>
          </a:p>
          <a:p>
            <a:endParaRPr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Vantaggi</a:t>
            </a:r>
            <a:r>
              <a:rPr dirty="0"/>
              <a:t> per il </a:t>
            </a:r>
            <a:r>
              <a:rPr dirty="0" err="1"/>
              <a:t>cliente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Il </a:t>
            </a:r>
            <a:r>
              <a:rPr dirty="0" err="1"/>
              <a:t>parametro</a:t>
            </a:r>
            <a:r>
              <a:rPr dirty="0"/>
              <a:t> e il 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impostazione</a:t>
            </a:r>
            <a:r>
              <a:rPr dirty="0"/>
              <a:t> </a:t>
            </a:r>
            <a:r>
              <a:rPr dirty="0" err="1"/>
              <a:t>vengono</a:t>
            </a:r>
            <a:r>
              <a:rPr dirty="0"/>
              <a:t> </a:t>
            </a:r>
            <a:r>
              <a:rPr dirty="0" err="1"/>
              <a:t>visualizzati</a:t>
            </a:r>
            <a:r>
              <a:rPr dirty="0"/>
              <a:t> </a:t>
            </a:r>
            <a:r>
              <a:rPr dirty="0" err="1"/>
              <a:t>insieme</a:t>
            </a:r>
            <a:r>
              <a:rPr dirty="0"/>
              <a:t>, </a:t>
            </a:r>
            <a:r>
              <a:rPr dirty="0" err="1"/>
              <a:t>facilitando</a:t>
            </a:r>
            <a:r>
              <a:rPr dirty="0"/>
              <a:t> </a:t>
            </a:r>
            <a:r>
              <a:rPr dirty="0" err="1"/>
              <a:t>così</a:t>
            </a:r>
            <a:r>
              <a:rPr dirty="0"/>
              <a:t> la </a:t>
            </a:r>
            <a:r>
              <a:rPr dirty="0" err="1"/>
              <a:t>conferma</a:t>
            </a:r>
            <a:r>
              <a:rPr dirty="0"/>
              <a:t> del </a:t>
            </a:r>
            <a:r>
              <a:rPr dirty="0" err="1"/>
              <a:t>parametro</a:t>
            </a:r>
            <a:r>
              <a:rPr dirty="0"/>
              <a:t> </a:t>
            </a:r>
            <a:r>
              <a:rPr dirty="0" err="1"/>
              <a:t>visualizzato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Maggiori</a:t>
            </a:r>
            <a:r>
              <a:rPr dirty="0"/>
              <a:t> </a:t>
            </a:r>
            <a:r>
              <a:rPr dirty="0" err="1"/>
              <a:t>informazioni</a:t>
            </a:r>
            <a:r>
              <a:rPr dirty="0"/>
              <a:t> in </a:t>
            </a:r>
            <a:r>
              <a:rPr dirty="0" err="1"/>
              <a:t>evidenza</a:t>
            </a:r>
            <a:r>
              <a:rPr dirty="0"/>
              <a:t>.</a:t>
            </a:r>
          </a:p>
          <a:p>
            <a:endParaRPr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Caratteristica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Possibilità</a:t>
            </a:r>
            <a:r>
              <a:rPr dirty="0"/>
              <a:t> di </a:t>
            </a:r>
            <a:r>
              <a:rPr dirty="0" err="1"/>
              <a:t>modificare</a:t>
            </a:r>
            <a:r>
              <a:rPr dirty="0"/>
              <a:t> le </a:t>
            </a:r>
            <a:r>
              <a:rPr dirty="0" err="1"/>
              <a:t>impostazioni</a:t>
            </a:r>
            <a:r>
              <a:rPr dirty="0"/>
              <a:t> </a:t>
            </a:r>
            <a:r>
              <a:rPr dirty="0" err="1"/>
              <a:t>mentre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controlla</a:t>
            </a:r>
            <a:r>
              <a:rPr dirty="0"/>
              <a:t> il </a:t>
            </a:r>
            <a:r>
              <a:rPr dirty="0" err="1"/>
              <a:t>valore</a:t>
            </a:r>
            <a:r>
              <a:rPr dirty="0"/>
              <a:t> </a:t>
            </a:r>
            <a:r>
              <a:rPr dirty="0" err="1"/>
              <a:t>misurato</a:t>
            </a:r>
            <a:r>
              <a:rPr dirty="0"/>
              <a:t>.</a:t>
            </a: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Vantaggi</a:t>
            </a:r>
            <a:r>
              <a:rPr dirty="0"/>
              <a:t> per il </a:t>
            </a:r>
            <a:r>
              <a:rPr dirty="0" err="1"/>
              <a:t>cliente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Configurazione</a:t>
            </a:r>
            <a:r>
              <a:rPr dirty="0"/>
              <a:t> </a:t>
            </a:r>
            <a:r>
              <a:rPr dirty="0" err="1"/>
              <a:t>flessibile</a:t>
            </a:r>
            <a:r>
              <a:rPr dirty="0"/>
              <a:t>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406631" y="418711"/>
            <a:ext cx="58853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Caratteristiche</a:t>
            </a:r>
            <a:r>
              <a:rPr dirty="0"/>
              <a:t> </a:t>
            </a:r>
            <a:r>
              <a:rPr dirty="0" err="1"/>
              <a:t>migliorate</a:t>
            </a:r>
            <a:r>
              <a:rPr dirty="0"/>
              <a:t> e </a:t>
            </a:r>
            <a:r>
              <a:rPr dirty="0" err="1"/>
              <a:t>vantaggi</a:t>
            </a:r>
            <a:r>
              <a:rPr dirty="0"/>
              <a:t> </a:t>
            </a:r>
            <a:r>
              <a:rPr dirty="0" err="1"/>
              <a:t>correlati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7283727" y="3262661"/>
            <a:ext cx="131673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t>Valore misurato (valore di pressione attuale)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76227" y="3753470"/>
            <a:ext cx="1224235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t>Etichetta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329976" y="4173445"/>
            <a:ext cx="122423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800"/>
            </a:pPr>
            <a:r>
              <a:t>Valore di impostazione (valore di soglia)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246620" y="3058530"/>
            <a:ext cx="1316735" cy="21544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800" b="1">
                <a:solidFill>
                  <a:schemeClr val="bg1"/>
                </a:solidFill>
              </a:defRPr>
            </a:pPr>
            <a:r>
              <a:t>Display principale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255764" y="3567346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900" b="1">
                <a:solidFill>
                  <a:schemeClr val="bg1"/>
                </a:solidFill>
              </a:defRPr>
            </a:pPr>
            <a:r>
              <a:t>Display secondario/Lato sinistro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7246619" y="3987495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defRPr sz="900" b="1">
                <a:solidFill>
                  <a:schemeClr val="bg1"/>
                </a:solidFill>
              </a:defRPr>
            </a:pPr>
            <a:r>
              <a:t>Display secondario/Lato destro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293" y="1038247"/>
            <a:ext cx="4829175" cy="1905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248300" y="1989530"/>
            <a:ext cx="515277" cy="415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t>Passa da una visualizzazione all'altra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2056" y="5616024"/>
            <a:ext cx="5090558" cy="1068019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699937" y="5869686"/>
            <a:ext cx="1016738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dirty="0"/>
              <a:t>Valore </a:t>
            </a:r>
            <a:r>
              <a:rPr dirty="0" err="1"/>
              <a:t>impostato</a:t>
            </a:r>
            <a:r>
              <a:rPr dirty="0"/>
              <a:t> OUT1 (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soglia</a:t>
            </a:r>
            <a:r>
              <a:rPr dirty="0"/>
              <a:t>)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4578797" y="5875228"/>
            <a:ext cx="1102155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dirty="0"/>
              <a:t>Valore </a:t>
            </a:r>
            <a:r>
              <a:rPr dirty="0" err="1"/>
              <a:t>impostato</a:t>
            </a:r>
            <a:r>
              <a:rPr dirty="0"/>
              <a:t> OUT1 (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isteresi</a:t>
            </a:r>
            <a:r>
              <a:rPr dirty="0"/>
              <a:t>)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467435" y="5880770"/>
            <a:ext cx="1141787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dirty="0"/>
              <a:t>Valore </a:t>
            </a:r>
            <a:r>
              <a:rPr dirty="0" err="1"/>
              <a:t>impostato</a:t>
            </a:r>
            <a:r>
              <a:rPr dirty="0"/>
              <a:t> OUT2 (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soglia</a:t>
            </a:r>
            <a:r>
              <a:rPr dirty="0"/>
              <a:t>)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371986" y="5857077"/>
            <a:ext cx="1102155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dirty="0"/>
              <a:t>Valore </a:t>
            </a:r>
            <a:r>
              <a:rPr dirty="0" err="1"/>
              <a:t>impostato</a:t>
            </a:r>
            <a:r>
              <a:rPr dirty="0"/>
              <a:t> OUT2 (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isteresi</a:t>
            </a:r>
            <a:r>
              <a:rPr dirty="0"/>
              <a:t>)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7311565" y="5922947"/>
            <a:ext cx="812866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rPr dirty="0"/>
              <a:t>Valore </a:t>
            </a:r>
            <a:r>
              <a:rPr dirty="0" err="1"/>
              <a:t>minimo</a:t>
            </a:r>
            <a:endParaRPr dirty="0"/>
          </a:p>
        </p:txBody>
      </p:sp>
      <p:sp>
        <p:nvSpPr>
          <p:cNvPr id="41" name="CuadroTexto 40"/>
          <p:cNvSpPr txBox="1"/>
          <p:nvPr/>
        </p:nvSpPr>
        <p:spPr>
          <a:xfrm>
            <a:off x="8086163" y="5923546"/>
            <a:ext cx="848571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700"/>
            </a:pPr>
            <a:r>
              <a:t>Valore di picco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5536672" y="5173643"/>
            <a:ext cx="352686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050"/>
            </a:pPr>
            <a:r>
              <a:t>Il display secondario può essere cambiato premendo i pulsanti su/giù.</a:t>
            </a:r>
          </a:p>
        </p:txBody>
      </p:sp>
    </p:spTree>
    <p:extLst>
      <p:ext uri="{BB962C8B-B14F-4D97-AF65-F5344CB8AC3E}">
        <p14:creationId xmlns:p14="http://schemas.microsoft.com/office/powerpoint/2010/main" val="33306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4127760" cy="1635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Funzione di copia. Le impostazioni del pressostato principale possono essere copiate sui pressostati secondari.</a:t>
            </a:r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Installazione facile e veloce.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Caratteristiche migliorate e vantaggi correlati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30854" y="3491052"/>
            <a:ext cx="4127760" cy="1265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Impostazione semplice a 3 fasi.</a:t>
            </a:r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Intuitivo, facile e veloce da impostare.</a:t>
            </a:r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t="15751"/>
          <a:stretch/>
        </p:blipFill>
        <p:spPr>
          <a:xfrm>
            <a:off x="5293073" y="1606731"/>
            <a:ext cx="4086225" cy="1324066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5144958" y="2654677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 err="1"/>
              <a:t>Sensore</a:t>
            </a:r>
            <a:r>
              <a:rPr dirty="0"/>
              <a:t> master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568971" y="268270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/>
              <a:t>1 </a:t>
            </a:r>
            <a:r>
              <a:rPr dirty="0" err="1"/>
              <a:t>unità</a:t>
            </a:r>
            <a:endParaRPr dirty="0"/>
          </a:p>
        </p:txBody>
      </p:sp>
      <p:sp>
        <p:nvSpPr>
          <p:cNvPr id="24" name="CuadroTexto 23"/>
          <p:cNvSpPr txBox="1"/>
          <p:nvPr/>
        </p:nvSpPr>
        <p:spPr>
          <a:xfrm>
            <a:off x="7397430" y="266012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/>
              <a:t>2 </a:t>
            </a:r>
            <a:r>
              <a:rPr dirty="0" err="1"/>
              <a:t>unità</a:t>
            </a:r>
            <a:endParaRPr dirty="0"/>
          </a:p>
        </p:txBody>
      </p:sp>
      <p:sp>
        <p:nvSpPr>
          <p:cNvPr id="25" name="CuadroTexto 24"/>
          <p:cNvSpPr txBox="1"/>
          <p:nvPr/>
        </p:nvSpPr>
        <p:spPr>
          <a:xfrm>
            <a:off x="8636066" y="2651302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/>
              <a:t>10 </a:t>
            </a:r>
            <a:r>
              <a:rPr dirty="0" err="1"/>
              <a:t>unità</a:t>
            </a:r>
            <a:endParaRPr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340" y="3558242"/>
            <a:ext cx="4791075" cy="1657350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641837" y="4906950"/>
            <a:ext cx="1389312" cy="4385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200" b="1"/>
            </a:pPr>
            <a:r>
              <a:rPr dirty="0" err="1"/>
              <a:t>Premere</a:t>
            </a:r>
            <a:endParaRPr sz="1200" b="1" dirty="0"/>
          </a:p>
          <a:p>
            <a:pPr>
              <a:defRPr sz="1050"/>
            </a:pPr>
            <a:r>
              <a:rPr dirty="0" err="1"/>
              <a:t>Avvio</a:t>
            </a:r>
            <a:r>
              <a:rPr dirty="0"/>
              <a:t> </a:t>
            </a:r>
            <a:r>
              <a:rPr dirty="0" err="1"/>
              <a:t>impostazioni</a:t>
            </a:r>
            <a:endParaRPr sz="105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959968" y="5028972"/>
            <a:ext cx="1752082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 err="1"/>
              <a:t>Impostazione</a:t>
            </a:r>
            <a:r>
              <a:rPr dirty="0"/>
              <a:t> </a:t>
            </a:r>
            <a:r>
              <a:rPr dirty="0" err="1"/>
              <a:t>completata</a:t>
            </a:r>
            <a:endParaRPr dirty="0"/>
          </a:p>
        </p:txBody>
      </p:sp>
      <p:sp>
        <p:nvSpPr>
          <p:cNvPr id="20" name="CuadroTexto 19"/>
          <p:cNvSpPr txBox="1"/>
          <p:nvPr/>
        </p:nvSpPr>
        <p:spPr>
          <a:xfrm>
            <a:off x="8252549" y="4829894"/>
            <a:ext cx="775934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200" b="1"/>
            </a:pPr>
            <a:r>
              <a:rPr dirty="0" err="1"/>
              <a:t>Premere</a:t>
            </a:r>
            <a:endParaRPr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955678" y="4946139"/>
            <a:ext cx="1752083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 sz="1000"/>
            </a:pPr>
            <a:r>
              <a:rPr dirty="0" err="1"/>
              <a:t>Regolare</a:t>
            </a:r>
            <a:r>
              <a:rPr dirty="0"/>
              <a:t> il </a:t>
            </a:r>
            <a:r>
              <a:rPr dirty="0" err="1"/>
              <a:t>valore</a:t>
            </a:r>
            <a:r>
              <a:rPr dirty="0"/>
              <a:t> di </a:t>
            </a:r>
            <a:r>
              <a:rPr dirty="0" err="1"/>
              <a:t>impostazione</a:t>
            </a:r>
            <a:endParaRPr dirty="0"/>
          </a:p>
        </p:txBody>
      </p:sp>
      <p:sp>
        <p:nvSpPr>
          <p:cNvPr id="28" name="CuadroTexto 27"/>
          <p:cNvSpPr txBox="1"/>
          <p:nvPr/>
        </p:nvSpPr>
        <p:spPr>
          <a:xfrm>
            <a:off x="730854" y="5721299"/>
            <a:ext cx="412776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Caratteristica</a:t>
            </a:r>
            <a:r>
              <a:rPr dirty="0"/>
              <a:t>/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Funzione</a:t>
            </a:r>
            <a:r>
              <a:rPr dirty="0"/>
              <a:t> di </a:t>
            </a:r>
            <a:r>
              <a:rPr dirty="0" err="1"/>
              <a:t>commutazione</a:t>
            </a:r>
            <a:r>
              <a:rPr dirty="0"/>
              <a:t> NPN/PNP.</a:t>
            </a: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Vantaggi</a:t>
            </a:r>
            <a:r>
              <a:rPr dirty="0"/>
              <a:t> per il </a:t>
            </a:r>
            <a:r>
              <a:rPr dirty="0" err="1"/>
              <a:t>cliente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Riduzione</a:t>
            </a:r>
            <a:r>
              <a:rPr dirty="0"/>
              <a:t> del </a:t>
            </a:r>
            <a:r>
              <a:rPr dirty="0" err="1"/>
              <a:t>numero</a:t>
            </a:r>
            <a:r>
              <a:rPr dirty="0"/>
              <a:t> di </a:t>
            </a:r>
            <a:r>
              <a:rPr dirty="0" err="1"/>
              <a:t>articoli</a:t>
            </a:r>
            <a:r>
              <a:rPr dirty="0"/>
              <a:t> e </a:t>
            </a:r>
            <a:r>
              <a:rPr dirty="0" err="1"/>
              <a:t>modelli</a:t>
            </a:r>
            <a:r>
              <a:rPr dirty="0"/>
              <a:t> </a:t>
            </a:r>
            <a:r>
              <a:rPr dirty="0" err="1"/>
              <a:t>disponibili</a:t>
            </a:r>
            <a:r>
              <a:rPr dirty="0"/>
              <a:t> a </a:t>
            </a:r>
            <a:r>
              <a:rPr dirty="0" err="1"/>
              <a:t>magazzino</a:t>
            </a:r>
            <a:r>
              <a:rPr dirty="0"/>
              <a:t>.</a:t>
            </a: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08832" y="325429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Specifica standard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328761"/>
              </p:ext>
            </p:extLst>
          </p:nvPr>
        </p:nvGraphicFramePr>
        <p:xfrm>
          <a:off x="170196" y="788043"/>
          <a:ext cx="10282136" cy="6386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4243">
                  <a:extLst>
                    <a:ext uri="{9D8B030D-6E8A-4147-A177-3AD203B41FA5}">
                      <a16:colId xmlns:a16="http://schemas.microsoft.com/office/drawing/2014/main" val="1180236687"/>
                    </a:ext>
                  </a:extLst>
                </a:gridCol>
              </a:tblGrid>
              <a:tr h="192577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Attuale serie PSE300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Nuova serie PSE300A</a:t>
                      </a:r>
                      <a:endParaRPr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34743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Immagine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 di alimentazione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da 12 a 24 VDC ±10 %, con ondulazione (p-p) 10 % max. 	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Assorbimento di corrente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 max. (assorbimento per sensore non incluso).</a:t>
                      </a:r>
                      <a:endParaRPr sz="12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35 mA max.</a:t>
                      </a:r>
                      <a:endParaRPr sz="12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Precisione del display</a:t>
                      </a:r>
                      <a:endParaRPr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±1 cifra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±2 cifre (± 100 kPa)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±0.5 % F.S. ±1 cifra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Ripetibilità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 0.1 % F.S. ± 1 cifra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38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Caratteristiche di temperatura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 0.5 % F.S. (Riferimento: 25 ℃)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41">
                <a:tc>
                  <a:txBody>
                    <a:bodyPr/>
                    <a:lstStyle/>
                    <a:p>
                      <a:pPr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Specifiche uscita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50" baseline="0" dirty="0" err="1"/>
                        <a:t>Collettore</a:t>
                      </a:r>
                      <a:r>
                        <a:rPr spc="-50" baseline="0" dirty="0"/>
                        <a:t> </a:t>
                      </a:r>
                      <a:r>
                        <a:rPr spc="-50" baseline="0" dirty="0" err="1"/>
                        <a:t>aperto</a:t>
                      </a:r>
                      <a:r>
                        <a:rPr spc="-50" baseline="0" dirty="0"/>
                        <a:t> NPN o PNP: 2 </a:t>
                      </a:r>
                      <a:r>
                        <a:rPr spc="-50" baseline="0" dirty="0" err="1"/>
                        <a:t>uscite</a:t>
                      </a:r>
                      <a:r>
                        <a:rPr spc="-50" baseline="0" dirty="0"/>
                        <a:t> (</a:t>
                      </a:r>
                      <a:r>
                        <a:rPr spc="-50" baseline="0" dirty="0" err="1"/>
                        <a:t>tipo</a:t>
                      </a:r>
                      <a:r>
                        <a:rPr spc="-50" baseline="0" dirty="0"/>
                        <a:t> </a:t>
                      </a:r>
                      <a:r>
                        <a:rPr spc="-50" baseline="0" dirty="0" err="1"/>
                        <a:t>commutabile</a:t>
                      </a:r>
                      <a:r>
                        <a:rPr spc="-50" baseline="0" dirty="0"/>
                        <a:t>)</a:t>
                      </a:r>
                      <a:endParaRPr sz="1200" kern="1200" spc="-5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Collettore aperto NPN o PNP: 2 uscite (selezionate in base al codice)</a:t>
                      </a:r>
                      <a:endParaRPr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Isteresi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Variabile da 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200" b="0" i="0" u="none" strike="noStrike" kern="1200" baseline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0353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Tipo di ingresso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PSE30: Ingresso in tensione da 1 a 5 VDC (impedenza d’ingresso: 1 MΩ)</a:t>
                      </a:r>
                    </a:p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PSE31: Ingresso in corrente da 4 a 20 mA DC (impedenza d’ingresso: 100 Ω)</a:t>
                      </a:r>
                      <a:endParaRPr sz="12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PSE30A: Ingresso in tensione da 1 a 5 VDC (impedenza d'ingresso: 1 MΩ)</a:t>
                      </a:r>
                    </a:p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PSE31A: Ingresso in corrente da 4 a 20 mA DC (impedenza d’ingresso: 51 Ω)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90907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Visualizzazione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3 + 1/2 </a:t>
                      </a:r>
                      <a:r>
                        <a:rPr spc="-70" baseline="0" dirty="0" err="1"/>
                        <a:t>cifre</a:t>
                      </a:r>
                      <a:r>
                        <a:rPr spc="-70" baseline="0" dirty="0"/>
                        <a:t>, </a:t>
                      </a:r>
                      <a:r>
                        <a:rPr spc="-70" baseline="0" dirty="0" err="1"/>
                        <a:t>indicatore</a:t>
                      </a:r>
                      <a:r>
                        <a:rPr spc="-70" baseline="0" dirty="0"/>
                        <a:t> a 7 </a:t>
                      </a:r>
                      <a:r>
                        <a:rPr spc="-70" baseline="0" dirty="0" err="1"/>
                        <a:t>segmenti</a:t>
                      </a:r>
                      <a:r>
                        <a:rPr spc="-70" baseline="0" dirty="0"/>
                        <a:t>, display a 2 </a:t>
                      </a:r>
                      <a:r>
                        <a:rPr spc="-70" baseline="0" dirty="0" err="1"/>
                        <a:t>colori</a:t>
                      </a:r>
                      <a:r>
                        <a:rPr spc="-70" baseline="0" dirty="0"/>
                        <a:t> (rosso/</a:t>
                      </a:r>
                      <a:r>
                        <a:rPr spc="-70" baseline="0" dirty="0" err="1"/>
                        <a:t>verde</a:t>
                      </a:r>
                      <a:r>
                        <a:rPr spc="-70" baseline="0" dirty="0"/>
                        <a:t>), </a:t>
                      </a:r>
                      <a:r>
                        <a:rPr spc="-70" baseline="0" dirty="0" err="1"/>
                        <a:t>frequenza</a:t>
                      </a:r>
                      <a:r>
                        <a:rPr spc="-70" baseline="0" dirty="0"/>
                        <a:t> di </a:t>
                      </a:r>
                      <a:r>
                        <a:rPr spc="-70" baseline="0" dirty="0" err="1"/>
                        <a:t>campionamento</a:t>
                      </a:r>
                      <a:r>
                        <a:rPr spc="-70" baseline="0" dirty="0"/>
                        <a:t>: 5 volte/sec.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Display a 3 </a:t>
                      </a:r>
                      <a:r>
                        <a:rPr spc="-70" baseline="0" dirty="0" err="1"/>
                        <a:t>visualizzazioni</a:t>
                      </a:r>
                      <a:r>
                        <a:rPr spc="-70" baseline="0" dirty="0"/>
                        <a:t> (display </a:t>
                      </a:r>
                      <a:r>
                        <a:rPr spc="-70" baseline="0" dirty="0" err="1"/>
                        <a:t>principale</a:t>
                      </a:r>
                      <a:r>
                        <a:rPr spc="-70" baseline="0" dirty="0"/>
                        <a:t>, display </a:t>
                      </a:r>
                      <a:r>
                        <a:rPr spc="-70" baseline="0" dirty="0" err="1"/>
                        <a:t>secondario</a:t>
                      </a:r>
                      <a:r>
                        <a:rPr spc="-70" baseline="0" dirty="0"/>
                        <a:t> x 2), display </a:t>
                      </a:r>
                      <a:r>
                        <a:rPr spc="-70" baseline="0" dirty="0" err="1"/>
                        <a:t>principale</a:t>
                      </a:r>
                      <a:r>
                        <a:rPr spc="-70" baseline="0" dirty="0"/>
                        <a:t>: rosso/</a:t>
                      </a:r>
                      <a:r>
                        <a:rPr spc="-70" baseline="0" dirty="0" err="1"/>
                        <a:t>verde</a:t>
                      </a:r>
                      <a:r>
                        <a:rPr spc="-70" baseline="0" dirty="0"/>
                        <a:t>, display </a:t>
                      </a:r>
                      <a:r>
                        <a:rPr spc="-70" baseline="0" dirty="0" err="1"/>
                        <a:t>secondario</a:t>
                      </a:r>
                      <a:r>
                        <a:rPr spc="-70" baseline="0" dirty="0"/>
                        <a:t>: </a:t>
                      </a:r>
                      <a:r>
                        <a:rPr spc="-70" baseline="0" dirty="0" err="1"/>
                        <a:t>arancione</a:t>
                      </a:r>
                      <a:endParaRPr spc="-7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94776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Visualizzazione dell'unità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MPa, kPa, Pa, kgf, bar, mmH2O, mmHg, inHg, psi, mbar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MPa, kPa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003901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Grado di protezione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539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Campo della temperatura d'esercizio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funzionamento: da 0 a 50 °C, In stoccaggio: da -10 a 60 °C (senza condensa)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9533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Peso (corpo)</a:t>
                      </a:r>
                      <a:endParaRPr sz="1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g (Esclusi i cavi di alimentazione e di uscita)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25 g (</a:t>
                      </a:r>
                      <a:r>
                        <a:rPr dirty="0" err="1"/>
                        <a:t>Esclusi</a:t>
                      </a:r>
                      <a:r>
                        <a:rPr dirty="0"/>
                        <a:t> i </a:t>
                      </a:r>
                      <a:r>
                        <a:rPr dirty="0" err="1"/>
                        <a:t>cavi</a:t>
                      </a:r>
                      <a:r>
                        <a:rPr dirty="0"/>
                        <a:t> di </a:t>
                      </a:r>
                      <a:r>
                        <a:rPr dirty="0" err="1"/>
                        <a:t>alimentazione</a:t>
                      </a:r>
                      <a:r>
                        <a:rPr dirty="0"/>
                        <a:t> e di </a:t>
                      </a:r>
                      <a:r>
                        <a:rPr dirty="0" err="1"/>
                        <a:t>uscita</a:t>
                      </a:r>
                      <a:r>
                        <a:rPr dirty="0"/>
                        <a:t>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8641"/>
                  </a:ext>
                </a:extLst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4137270" y="280211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754930" y="271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00" y="1089436"/>
            <a:ext cx="676342" cy="80021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448" y="1188762"/>
            <a:ext cx="807782" cy="78321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060977"/>
              </p:ext>
            </p:extLst>
          </p:nvPr>
        </p:nvGraphicFramePr>
        <p:xfrm>
          <a:off x="1258901" y="6210787"/>
          <a:ext cx="7972647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4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89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6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38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56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5603">
                  <a:extLst>
                    <a:ext uri="{9D8B030D-6E8A-4147-A177-3AD203B41FA5}">
                      <a16:colId xmlns:a16="http://schemas.microsoft.com/office/drawing/2014/main" val="1017987038"/>
                    </a:ext>
                  </a:extLst>
                </a:gridCol>
                <a:gridCol w="655603">
                  <a:extLst>
                    <a:ext uri="{9D8B030D-6E8A-4147-A177-3AD203B41FA5}">
                      <a16:colId xmlns:a16="http://schemas.microsoft.com/office/drawing/2014/main" val="2553679333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lang="es-ES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Novità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 generali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Vecchia </a:t>
            </a:r>
            <a:r>
              <a:rPr dirty="0" err="1"/>
              <a:t>serie</a:t>
            </a:r>
            <a:r>
              <a:rPr dirty="0"/>
              <a:t>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62450" y="3682509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Nuova </a:t>
            </a:r>
            <a:r>
              <a:rPr dirty="0" err="1"/>
              <a:t>serie</a:t>
            </a:r>
            <a:r>
              <a:rPr dirty="0"/>
              <a:t> PSE300A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598" y="4220446"/>
            <a:ext cx="6991350" cy="180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5259" y="1635168"/>
            <a:ext cx="6391275" cy="20955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35893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3259490" y="172521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5302983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5539864" y="433497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4936266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4464479" y="307138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6000322" y="168365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6203022" y="432357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5366701" y="331330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E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6419249" y="452304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E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7973972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F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7654438" y="433232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F</a:t>
            </a:r>
          </a:p>
        </p:txBody>
      </p:sp>
      <p:sp>
        <p:nvSpPr>
          <p:cNvPr id="49" name="Rectángulo 48"/>
          <p:cNvSpPr/>
          <p:nvPr/>
        </p:nvSpPr>
        <p:spPr>
          <a:xfrm rot="16200000">
            <a:off x="6829101" y="514424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F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1583422" y="5721009"/>
            <a:ext cx="1855096" cy="196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Alimentazione/Connettore di uscita</a:t>
            </a:r>
            <a:endParaRPr sz="900">
              <a:solidFill>
                <a:schemeClr val="tx1"/>
              </a:solidFill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3982763" y="4220447"/>
            <a:ext cx="1046567" cy="2405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dirty="0" err="1"/>
              <a:t>Connettore</a:t>
            </a:r>
            <a:r>
              <a:rPr dirty="0"/>
              <a:t> del </a:t>
            </a:r>
            <a:r>
              <a:rPr dirty="0" err="1"/>
              <a:t>sensore</a:t>
            </a:r>
            <a:endParaRPr sz="900" dirty="0">
              <a:solidFill>
                <a:schemeClr val="tx1"/>
              </a:solidFill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4008009" y="4676937"/>
            <a:ext cx="1046567" cy="2737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dirty="0" err="1"/>
              <a:t>Profondità</a:t>
            </a:r>
            <a:r>
              <a:rPr dirty="0"/>
              <a:t>: 7 o </a:t>
            </a:r>
            <a:r>
              <a:rPr dirty="0" err="1"/>
              <a:t>meno</a:t>
            </a:r>
            <a:endParaRPr sz="900" dirty="0">
              <a:solidFill>
                <a:schemeClr val="tx1"/>
              </a:solidFill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4008009" y="2054200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Profondità: 4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6393877" y="2904527"/>
            <a:ext cx="1046567" cy="265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dirty="0" err="1"/>
              <a:t>Connettore</a:t>
            </a:r>
            <a:r>
              <a:rPr dirty="0"/>
              <a:t> del </a:t>
            </a:r>
            <a:r>
              <a:rPr dirty="0" err="1"/>
              <a:t>sensore</a:t>
            </a:r>
            <a:endParaRPr sz="900" dirty="0">
              <a:solidFill>
                <a:schemeClr val="tx1"/>
              </a:solidFill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6150509" y="1945888"/>
            <a:ext cx="1503929" cy="144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rPr dirty="0" err="1"/>
              <a:t>Alimentazione</a:t>
            </a:r>
            <a:r>
              <a:rPr dirty="0"/>
              <a:t>/</a:t>
            </a:r>
            <a:r>
              <a:rPr dirty="0" err="1"/>
              <a:t>Connettore</a:t>
            </a:r>
            <a:r>
              <a:rPr dirty="0"/>
              <a:t> di </a:t>
            </a:r>
            <a:r>
              <a:rPr dirty="0" err="1"/>
              <a:t>uscita</a:t>
            </a:r>
            <a:endParaRPr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22098"/>
              </p:ext>
            </p:extLst>
          </p:nvPr>
        </p:nvGraphicFramePr>
        <p:xfrm>
          <a:off x="0" y="6218783"/>
          <a:ext cx="9328824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44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1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64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15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02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79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2057093359"/>
                    </a:ext>
                  </a:extLst>
                </a:gridCol>
                <a:gridCol w="499780">
                  <a:extLst>
                    <a:ext uri="{9D8B030D-6E8A-4147-A177-3AD203B41FA5}">
                      <a16:colId xmlns:a16="http://schemas.microsoft.com/office/drawing/2014/main" val="693210004"/>
                    </a:ext>
                  </a:extLst>
                </a:gridCol>
                <a:gridCol w="645660">
                  <a:extLst>
                    <a:ext uri="{9D8B030D-6E8A-4147-A177-3AD203B41FA5}">
                      <a16:colId xmlns:a16="http://schemas.microsoft.com/office/drawing/2014/main" val="3869667373"/>
                    </a:ext>
                  </a:extLst>
                </a:gridCol>
                <a:gridCol w="502204">
                  <a:extLst>
                    <a:ext uri="{9D8B030D-6E8A-4147-A177-3AD203B41FA5}">
                      <a16:colId xmlns:a16="http://schemas.microsoft.com/office/drawing/2014/main" val="3578894148"/>
                    </a:ext>
                  </a:extLst>
                </a:gridCol>
                <a:gridCol w="643236">
                  <a:extLst>
                    <a:ext uri="{9D8B030D-6E8A-4147-A177-3AD203B41FA5}">
                      <a16:colId xmlns:a16="http://schemas.microsoft.com/office/drawing/2014/main" val="4184816882"/>
                    </a:ext>
                  </a:extLst>
                </a:gridCol>
                <a:gridCol w="572720">
                  <a:extLst>
                    <a:ext uri="{9D8B030D-6E8A-4147-A177-3AD203B41FA5}">
                      <a16:colId xmlns:a16="http://schemas.microsoft.com/office/drawing/2014/main" val="2508671179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sz="1200" b="0" i="0" u="none" strike="noStrike" kern="1200" cap="none" spc="0" normalizeH="0" baseline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lang="es-ES" spc="-40" baseline="0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lang="es-ES" spc="-40" baseline="0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lang="es-ES" spc="-40" baseline="0" dirty="0"/>
                    </a:p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spc="-40" baseline="0" dirty="0" err="1"/>
                        <a:t>Corrente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40" baseline="0" dirty="0" err="1"/>
                        <a:t>Novità</a:t>
                      </a:r>
                      <a:endParaRPr spc="-40" baseline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34.6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9.6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14.7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Squadretta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Vecchia serie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Nuova serie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E396E7-5D07-62A8-EA54-03AAD2DCB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4788" y="1577127"/>
            <a:ext cx="5898600" cy="25545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4E53291-1E5A-3B04-9C31-84AA6A1B8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758" y="4131639"/>
            <a:ext cx="1695687" cy="189574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8E2417B-ECDA-BD65-7AFA-6FAF2BE27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716" y="4131638"/>
            <a:ext cx="1503597" cy="185058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5A38481-4482-5544-1174-C59A1BABC4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9780" y="4131638"/>
            <a:ext cx="1753517" cy="1787024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2BE8A0B1-B65C-46FE-A4FB-6E773BCF8EF0}"/>
              </a:ext>
            </a:extLst>
          </p:cNvPr>
          <p:cNvSpPr/>
          <p:nvPr/>
        </p:nvSpPr>
        <p:spPr>
          <a:xfrm>
            <a:off x="4251308" y="4343760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BBB0E19-FEDA-E235-5797-A262D8DB9E5C}"/>
              </a:ext>
            </a:extLst>
          </p:cNvPr>
          <p:cNvSpPr/>
          <p:nvPr/>
        </p:nvSpPr>
        <p:spPr>
          <a:xfrm rot="16200000">
            <a:off x="3162465" y="294296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E83109-EAE5-1AE4-24AB-B8F2C158FE03}"/>
              </a:ext>
            </a:extLst>
          </p:cNvPr>
          <p:cNvSpPr/>
          <p:nvPr/>
        </p:nvSpPr>
        <p:spPr>
          <a:xfrm rot="16200000">
            <a:off x="3496250" y="321143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FFE22DC-908D-233D-34A6-EE045B3600C4}"/>
              </a:ext>
            </a:extLst>
          </p:cNvPr>
          <p:cNvSpPr/>
          <p:nvPr/>
        </p:nvSpPr>
        <p:spPr>
          <a:xfrm>
            <a:off x="6016404" y="363566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01FC25A-064F-A8D5-D12C-38F45BB4B719}"/>
              </a:ext>
            </a:extLst>
          </p:cNvPr>
          <p:cNvSpPr/>
          <p:nvPr/>
        </p:nvSpPr>
        <p:spPr>
          <a:xfrm>
            <a:off x="6093348" y="573392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B2EBAAC-FFF3-6690-F670-C9B3ABFB15F0}"/>
              </a:ext>
            </a:extLst>
          </p:cNvPr>
          <p:cNvSpPr/>
          <p:nvPr/>
        </p:nvSpPr>
        <p:spPr>
          <a:xfrm rot="16200000">
            <a:off x="3440275" y="508703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2E588BB-DB07-17D0-3270-C4086F670C2D}"/>
              </a:ext>
            </a:extLst>
          </p:cNvPr>
          <p:cNvSpPr/>
          <p:nvPr/>
        </p:nvSpPr>
        <p:spPr>
          <a:xfrm rot="16200000">
            <a:off x="3713339" y="5867091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E0B0B59-7CD9-6C87-22B4-A65C977B5578}"/>
              </a:ext>
            </a:extLst>
          </p:cNvPr>
          <p:cNvSpPr/>
          <p:nvPr/>
        </p:nvSpPr>
        <p:spPr>
          <a:xfrm rot="16200000">
            <a:off x="5363706" y="3181324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8F14A117-BD69-A1D4-41A9-86314064B67A}"/>
              </a:ext>
            </a:extLst>
          </p:cNvPr>
          <p:cNvCxnSpPr>
            <a:cxnSpLocks/>
          </p:cNvCxnSpPr>
          <p:nvPr/>
        </p:nvCxnSpPr>
        <p:spPr>
          <a:xfrm>
            <a:off x="5698912" y="2906561"/>
            <a:ext cx="0" cy="586746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478E8DF-5900-291E-9CBF-4AA6387A480E}"/>
              </a:ext>
            </a:extLst>
          </p:cNvPr>
          <p:cNvSpPr/>
          <p:nvPr/>
        </p:nvSpPr>
        <p:spPr>
          <a:xfrm rot="16200000">
            <a:off x="5172769" y="521730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DBB51BB-0F34-B553-7E2D-5F1EDB17B38E}"/>
              </a:ext>
            </a:extLst>
          </p:cNvPr>
          <p:cNvCxnSpPr/>
          <p:nvPr/>
        </p:nvCxnSpPr>
        <p:spPr>
          <a:xfrm flipH="1" flipV="1">
            <a:off x="5698912" y="2906561"/>
            <a:ext cx="1167401" cy="1045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29CA91EF-0D40-C26A-ABDA-5BD71F83481A}"/>
              </a:ext>
            </a:extLst>
          </p:cNvPr>
          <p:cNvSpPr/>
          <p:nvPr/>
        </p:nvSpPr>
        <p:spPr>
          <a:xfrm>
            <a:off x="6170293" y="408167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E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1764D04-6363-A03D-C0F2-29EC42123722}"/>
              </a:ext>
            </a:extLst>
          </p:cNvPr>
          <p:cNvCxnSpPr>
            <a:cxnSpLocks/>
          </p:cNvCxnSpPr>
          <p:nvPr/>
        </p:nvCxnSpPr>
        <p:spPr>
          <a:xfrm flipH="1">
            <a:off x="5967413" y="2344929"/>
            <a:ext cx="804863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EA45555-1A56-F019-BA14-B4FA1085FDEB}"/>
              </a:ext>
            </a:extLst>
          </p:cNvPr>
          <p:cNvCxnSpPr/>
          <p:nvPr/>
        </p:nvCxnSpPr>
        <p:spPr>
          <a:xfrm>
            <a:off x="5967413" y="2343150"/>
            <a:ext cx="0" cy="1833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73B4854-ADBE-0767-3857-806122D3B77C}"/>
              </a:ext>
            </a:extLst>
          </p:cNvPr>
          <p:cNvCxnSpPr>
            <a:cxnSpLocks/>
          </p:cNvCxnSpPr>
          <p:nvPr/>
        </p:nvCxnSpPr>
        <p:spPr>
          <a:xfrm>
            <a:off x="6772276" y="2343150"/>
            <a:ext cx="0" cy="2024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CDE3E48-E71C-6101-9A83-37E130347338}"/>
              </a:ext>
            </a:extLst>
          </p:cNvPr>
          <p:cNvSpPr/>
          <p:nvPr/>
        </p:nvSpPr>
        <p:spPr>
          <a:xfrm>
            <a:off x="6093347" y="213280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E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535CB74E-C9DB-6D70-C1C2-BEB99042DBFA}"/>
              </a:ext>
            </a:extLst>
          </p:cNvPr>
          <p:cNvSpPr/>
          <p:nvPr/>
        </p:nvSpPr>
        <p:spPr>
          <a:xfrm>
            <a:off x="4333875" y="1740898"/>
            <a:ext cx="261938" cy="278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B761F29E-818F-4D0E-229A-1E6E14B981FF}"/>
              </a:ext>
            </a:extLst>
          </p:cNvPr>
          <p:cNvSpPr/>
          <p:nvPr/>
        </p:nvSpPr>
        <p:spPr>
          <a:xfrm>
            <a:off x="4174966" y="5769286"/>
            <a:ext cx="497913" cy="109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F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CD938337-B5E6-C028-747F-EE553C7710AC}"/>
              </a:ext>
            </a:extLst>
          </p:cNvPr>
          <p:cNvSpPr/>
          <p:nvPr/>
        </p:nvSpPr>
        <p:spPr>
          <a:xfrm rot="16200000">
            <a:off x="7280452" y="4399394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G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49B3EF82-3558-DDF7-6314-B9A5E9B92817}"/>
              </a:ext>
            </a:extLst>
          </p:cNvPr>
          <p:cNvSpPr/>
          <p:nvPr/>
        </p:nvSpPr>
        <p:spPr>
          <a:xfrm rot="16200000">
            <a:off x="7170781" y="2555959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G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9C6F966D-73E1-52DE-53AA-916AC1A06995}"/>
              </a:ext>
            </a:extLst>
          </p:cNvPr>
          <p:cNvSpPr/>
          <p:nvPr/>
        </p:nvSpPr>
        <p:spPr>
          <a:xfrm rot="16200000">
            <a:off x="8631479" y="4778617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H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FC0E1311-42CC-1C83-F3CD-264468F8F199}"/>
              </a:ext>
            </a:extLst>
          </p:cNvPr>
          <p:cNvSpPr/>
          <p:nvPr/>
        </p:nvSpPr>
        <p:spPr>
          <a:xfrm rot="16200000">
            <a:off x="8828723" y="4746489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I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8F62ACB-3FB1-6A1E-7881-1DEEF7425040}"/>
              </a:ext>
            </a:extLst>
          </p:cNvPr>
          <p:cNvSpPr/>
          <p:nvPr/>
        </p:nvSpPr>
        <p:spPr>
          <a:xfrm rot="16200000">
            <a:off x="8575116" y="2698839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H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554ED78-A218-4863-7440-60DC7A99FA1C}"/>
              </a:ext>
            </a:extLst>
          </p:cNvPr>
          <p:cNvSpPr/>
          <p:nvPr/>
        </p:nvSpPr>
        <p:spPr>
          <a:xfrm rot="16200000">
            <a:off x="8747192" y="2772420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1344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203733"/>
              </p:ext>
            </p:extLst>
          </p:nvPr>
        </p:nvGraphicFramePr>
        <p:xfrm>
          <a:off x="1884717" y="6210787"/>
          <a:ext cx="6626822" cy="120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4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5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15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Novità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6.3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8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Spessore del pannello da 0.5 a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8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Spessore</a:t>
                      </a:r>
                      <a:r>
                        <a:rPr dirty="0"/>
                        <a:t> del </a:t>
                      </a:r>
                      <a:r>
                        <a:rPr dirty="0" err="1"/>
                        <a:t>pannello</a:t>
                      </a:r>
                      <a:r>
                        <a:rPr dirty="0"/>
                        <a:t> da 0.5 a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Adattatore per montaggio a pannello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Vecchia serie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Nuova serie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CBE578-DB4C-FEB3-201A-3DF1450F34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7285" b="27846"/>
          <a:stretch/>
        </p:blipFill>
        <p:spPr>
          <a:xfrm>
            <a:off x="3421379" y="3779837"/>
            <a:ext cx="4261483" cy="203299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A1D249-1CCB-5275-5824-ECADD8A27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384" y="1540843"/>
            <a:ext cx="2957043" cy="2104049"/>
          </a:xfrm>
          <a:prstGeom prst="rect">
            <a:avLst/>
          </a:prstGeom>
        </p:spPr>
      </p:pic>
      <p:sp>
        <p:nvSpPr>
          <p:cNvPr id="41" name="Rectángulo 40"/>
          <p:cNvSpPr/>
          <p:nvPr/>
        </p:nvSpPr>
        <p:spPr>
          <a:xfrm>
            <a:off x="5314025" y="1610116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3CDCE7D-FCAD-6418-C4A7-62E851A7D3EB}"/>
              </a:ext>
            </a:extLst>
          </p:cNvPr>
          <p:cNvSpPr/>
          <p:nvPr/>
        </p:nvSpPr>
        <p:spPr>
          <a:xfrm>
            <a:off x="5675080" y="391645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6CA1782-2D2B-93CA-721D-01347BD1CE4F}"/>
              </a:ext>
            </a:extLst>
          </p:cNvPr>
          <p:cNvSpPr/>
          <p:nvPr/>
        </p:nvSpPr>
        <p:spPr>
          <a:xfrm>
            <a:off x="5804318" y="160819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FB9835-5033-F02F-010D-F116C0C78979}"/>
              </a:ext>
            </a:extLst>
          </p:cNvPr>
          <p:cNvSpPr/>
          <p:nvPr/>
        </p:nvSpPr>
        <p:spPr>
          <a:xfrm>
            <a:off x="6430014" y="391266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F26DF37-0AA0-CB20-B654-BBDA7A198D20}"/>
              </a:ext>
            </a:extLst>
          </p:cNvPr>
          <p:cNvSpPr/>
          <p:nvPr/>
        </p:nvSpPr>
        <p:spPr>
          <a:xfrm>
            <a:off x="5638327" y="548644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642EF4-DEE8-16B0-223C-87EEFF9EE28B}"/>
              </a:ext>
            </a:extLst>
          </p:cNvPr>
          <p:cNvSpPr/>
          <p:nvPr/>
        </p:nvSpPr>
        <p:spPr>
          <a:xfrm>
            <a:off x="5113020" y="3277901"/>
            <a:ext cx="263366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61AD1DC-44AB-69EA-8F24-EA35DF0411BD}"/>
              </a:ext>
            </a:extLst>
          </p:cNvPr>
          <p:cNvSpPr/>
          <p:nvPr/>
        </p:nvSpPr>
        <p:spPr>
          <a:xfrm>
            <a:off x="6430014" y="5487743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C423FAB-F721-CD86-FC59-DCF303E743E2}"/>
              </a:ext>
            </a:extLst>
          </p:cNvPr>
          <p:cNvSpPr/>
          <p:nvPr/>
        </p:nvSpPr>
        <p:spPr>
          <a:xfrm>
            <a:off x="5803590" y="3159920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0202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917068"/>
              </p:ext>
            </p:extLst>
          </p:nvPr>
        </p:nvGraphicFramePr>
        <p:xfrm>
          <a:off x="2354095" y="6197223"/>
          <a:ext cx="5038927" cy="1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8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Novità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lang="es-ES" dirty="0" err="1"/>
                        <a:t>Corrente</a:t>
                      </a:r>
                      <a:endParaRPr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Novità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Spessore del pannello da 0.5 a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Spessore</a:t>
                      </a:r>
                      <a:r>
                        <a:rPr dirty="0"/>
                        <a:t> del </a:t>
                      </a:r>
                      <a:r>
                        <a:rPr dirty="0" err="1"/>
                        <a:t>pannello</a:t>
                      </a:r>
                      <a:r>
                        <a:rPr dirty="0"/>
                        <a:t> da 0.5 a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Adattatore per montaggio a pannello + protezione frontale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Vecchia serie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Nuova serie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1BD5DF-F052-6060-C97D-A0DD955E6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581" y="1637423"/>
            <a:ext cx="3086531" cy="234347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AE4E6D-9FF8-2D61-4DBA-8FD0F9E9B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461" y="3918668"/>
            <a:ext cx="4555529" cy="2052573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5162478" y="1799594"/>
            <a:ext cx="3455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E8C1667-7206-88CC-76CE-C1E86552E3BF}"/>
              </a:ext>
            </a:extLst>
          </p:cNvPr>
          <p:cNvSpPr/>
          <p:nvPr/>
        </p:nvSpPr>
        <p:spPr>
          <a:xfrm>
            <a:off x="567680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03C495B-F874-1EA6-A29F-83398E783138}"/>
              </a:ext>
            </a:extLst>
          </p:cNvPr>
          <p:cNvSpPr/>
          <p:nvPr/>
        </p:nvSpPr>
        <p:spPr>
          <a:xfrm>
            <a:off x="630164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9ED6FF6-81A2-4A3C-D18A-0DEAA2307395}"/>
              </a:ext>
            </a:extLst>
          </p:cNvPr>
          <p:cNvSpPr/>
          <p:nvPr/>
        </p:nvSpPr>
        <p:spPr>
          <a:xfrm>
            <a:off x="6286402" y="5708587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F355B00-D540-FCC1-E426-C3EA52EEFB21}"/>
              </a:ext>
            </a:extLst>
          </p:cNvPr>
          <p:cNvSpPr/>
          <p:nvPr/>
        </p:nvSpPr>
        <p:spPr>
          <a:xfrm>
            <a:off x="5489318" y="3545148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 sz="900">
                <a:solidFill>
                  <a:schemeClr val="tx1"/>
                </a:solidFill>
              </a:defRPr>
            </a:pPr>
            <a:r>
              <a:t>C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F046C87-5E75-A47D-4029-D833D7F8B754}"/>
              </a:ext>
            </a:extLst>
          </p:cNvPr>
          <p:cNvCxnSpPr/>
          <p:nvPr/>
        </p:nvCxnSpPr>
        <p:spPr>
          <a:xfrm flipH="1">
            <a:off x="5525197" y="3565525"/>
            <a:ext cx="151606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1E2CA44-4868-C60B-9FED-5D115E2DC26B}"/>
              </a:ext>
            </a:extLst>
          </p:cNvPr>
          <p:cNvCxnSpPr>
            <a:cxnSpLocks/>
          </p:cNvCxnSpPr>
          <p:nvPr/>
        </p:nvCxnSpPr>
        <p:spPr>
          <a:xfrm>
            <a:off x="5350572" y="3565525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0A0124E3-3CFB-4926-E6FF-F9591586ED4C}"/>
              </a:ext>
            </a:extLst>
          </p:cNvPr>
          <p:cNvCxnSpPr>
            <a:cxnSpLocks/>
          </p:cNvCxnSpPr>
          <p:nvPr/>
        </p:nvCxnSpPr>
        <p:spPr>
          <a:xfrm>
            <a:off x="5505188" y="2313781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9D4F1C4-FCB0-C97D-9587-3CFCCBF32CEF}"/>
              </a:ext>
            </a:extLst>
          </p:cNvPr>
          <p:cNvCxnSpPr>
            <a:cxnSpLocks/>
          </p:cNvCxnSpPr>
          <p:nvPr/>
        </p:nvCxnSpPr>
        <p:spPr>
          <a:xfrm>
            <a:off x="5527317" y="2318549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C2B7D62-F0F9-F53B-DBFD-5D0EAD447D88}"/>
              </a:ext>
            </a:extLst>
          </p:cNvPr>
          <p:cNvSpPr/>
          <p:nvPr/>
        </p:nvSpPr>
        <p:spPr>
          <a:xfrm>
            <a:off x="5672192" y="1799594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900">
                <a:solidFill>
                  <a:schemeClr val="tx1"/>
                </a:solidFill>
              </a:defRPr>
            </a:pPr>
            <a: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565133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</TotalTime>
  <Words>892</Words>
  <Application>Microsoft Office PowerPoint</Application>
  <PresentationFormat>Custom</PresentationFormat>
  <Paragraphs>291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DOCUMENTO DI SWITCHOVER  Serie PSE300A Monitor per sensore con display a 3 visualizzazioni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Beatriz López Coca</dc:creator>
  <cp:lastModifiedBy>Cristina Fernández</cp:lastModifiedBy>
  <cp:revision>263</cp:revision>
  <cp:lastPrinted>2017-08-01T15:27:52Z</cp:lastPrinted>
  <dcterms:created xsi:type="dcterms:W3CDTF">2017-07-20T14:58:55Z</dcterms:created>
  <dcterms:modified xsi:type="dcterms:W3CDTF">2025-01-15T14:15:27Z</dcterms:modified>
</cp:coreProperties>
</file>